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20"/>
  </p:notesMasterIdLst>
  <p:handoutMasterIdLst>
    <p:handoutMasterId r:id="rId21"/>
  </p:handoutMasterIdLst>
  <p:sldIdLst>
    <p:sldId id="547" r:id="rId6"/>
    <p:sldId id="629" r:id="rId7"/>
    <p:sldId id="256" r:id="rId8"/>
    <p:sldId id="320" r:id="rId9"/>
    <p:sldId id="296" r:id="rId10"/>
    <p:sldId id="318" r:id="rId11"/>
    <p:sldId id="305" r:id="rId12"/>
    <p:sldId id="326" r:id="rId13"/>
    <p:sldId id="328" r:id="rId14"/>
    <p:sldId id="313" r:id="rId15"/>
    <p:sldId id="317" r:id="rId16"/>
    <p:sldId id="315" r:id="rId17"/>
    <p:sldId id="316" r:id="rId18"/>
    <p:sldId id="630" r:id="rId19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3" d="100"/>
          <a:sy n="153" d="100"/>
        </p:scale>
        <p:origin x="28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9B3C89-3DDE-4D54-84FC-722192E48971}" type="doc">
      <dgm:prSet loTypeId="urn:microsoft.com/office/officeart/2009/3/layout/StepUpProcess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ACF0DB08-4B1F-4EF7-9F5F-DB314F1F718F}">
      <dgm:prSet phldrT="[Text]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en-US">
              <a:solidFill>
                <a:schemeClr val="accent4"/>
              </a:solidFill>
              <a:latin typeface="+mn-lt"/>
              <a:cs typeface="Arial" panose="020B0604020202020204" pitchFamily="34" charset="0"/>
            </a:rPr>
            <a:t>Suspension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en-US">
              <a:solidFill>
                <a:schemeClr val="accent4"/>
              </a:solidFill>
              <a:latin typeface="+mn-lt"/>
              <a:cs typeface="Arial" panose="020B0604020202020204" pitchFamily="34" charset="0"/>
            </a:rPr>
            <a:t>1-14 days OR 15 + days</a:t>
          </a:r>
          <a:r>
            <a:rPr lang="en-US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anose="020B0604020202020204" pitchFamily="34" charset="0"/>
            </a:rPr>
            <a:t>*</a:t>
          </a:r>
          <a:r>
            <a:rPr lang="en-US">
              <a:solidFill>
                <a:schemeClr val="accent4"/>
              </a:solidFill>
              <a:latin typeface="+mn-lt"/>
              <a:cs typeface="Arial" panose="020B0604020202020204" pitchFamily="34" charset="0"/>
            </a:rPr>
            <a:t>  </a:t>
          </a:r>
        </a:p>
      </dgm:t>
    </dgm:pt>
    <dgm:pt modelId="{D1D3A92D-03BC-4075-8269-B7806CC308CB}" type="parTrans" cxnId="{1BC0214B-44B3-4FE0-ACC0-06059FA9A994}">
      <dgm:prSet/>
      <dgm:spPr/>
      <dgm:t>
        <a:bodyPr/>
        <a:lstStyle/>
        <a:p>
          <a:endParaRPr lang="en-US">
            <a:solidFill>
              <a:schemeClr val="accent4"/>
            </a:solidFill>
          </a:endParaRPr>
        </a:p>
      </dgm:t>
    </dgm:pt>
    <dgm:pt modelId="{AF5F6A13-3249-4FDF-81A6-AC6D7503BD90}" type="sibTrans" cxnId="{1BC0214B-44B3-4FE0-ACC0-06059FA9A994}">
      <dgm:prSet/>
      <dgm:spPr/>
      <dgm:t>
        <a:bodyPr/>
        <a:lstStyle/>
        <a:p>
          <a:endParaRPr lang="en-US">
            <a:solidFill>
              <a:schemeClr val="accent4"/>
            </a:solidFill>
          </a:endParaRPr>
        </a:p>
      </dgm:t>
    </dgm:pt>
    <dgm:pt modelId="{717E33F4-79F4-42F4-AC81-842B94C9FBBE}">
      <dgm:prSet phldrT="[Text]"/>
      <dgm:spPr/>
      <dgm:t>
        <a:bodyPr/>
        <a:lstStyle/>
        <a:p>
          <a:r>
            <a:rPr lang="en-US">
              <a:solidFill>
                <a:schemeClr val="accent4"/>
              </a:solidFill>
              <a:latin typeface="+mn-lt"/>
              <a:cs typeface="Arial" panose="020B0604020202020204" pitchFamily="34" charset="0"/>
            </a:rPr>
            <a:t>Reduction</a:t>
          </a:r>
          <a:r>
            <a:rPr lang="en-US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*</a:t>
          </a:r>
          <a:r>
            <a:rPr lang="en-US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CE8FC6AA-6C99-4DBF-BAB8-7BED02EFEF29}" type="parTrans" cxnId="{3C6B64AB-2D9C-48C1-A190-205A74892B8E}">
      <dgm:prSet/>
      <dgm:spPr/>
      <dgm:t>
        <a:bodyPr/>
        <a:lstStyle/>
        <a:p>
          <a:endParaRPr lang="en-US">
            <a:solidFill>
              <a:schemeClr val="accent4"/>
            </a:solidFill>
          </a:endParaRPr>
        </a:p>
      </dgm:t>
    </dgm:pt>
    <dgm:pt modelId="{EC1CFADC-9810-47B9-90B9-68EE048744C0}" type="sibTrans" cxnId="{3C6B64AB-2D9C-48C1-A190-205A74892B8E}">
      <dgm:prSet/>
      <dgm:spPr/>
      <dgm:t>
        <a:bodyPr/>
        <a:lstStyle/>
        <a:p>
          <a:endParaRPr lang="en-US">
            <a:solidFill>
              <a:schemeClr val="accent4"/>
            </a:solidFill>
          </a:endParaRPr>
        </a:p>
      </dgm:t>
    </dgm:pt>
    <dgm:pt modelId="{E81FF51E-5791-48F0-A025-48C3336CD381}">
      <dgm:prSet phldrT="[Text]"/>
      <dgm:spPr/>
      <dgm:t>
        <a:bodyPr/>
        <a:lstStyle/>
        <a:p>
          <a:r>
            <a:rPr lang="en-US">
              <a:solidFill>
                <a:schemeClr val="accent4"/>
              </a:solidFill>
              <a:latin typeface="+mn-lt"/>
              <a:cs typeface="Arial" panose="020B0604020202020204" pitchFamily="34" charset="0"/>
            </a:rPr>
            <a:t>Counseling, Warning,  Reprimand</a:t>
          </a:r>
        </a:p>
      </dgm:t>
    </dgm:pt>
    <dgm:pt modelId="{A0C85670-70B7-4A6F-8821-6E848F48B8CC}" type="sibTrans" cxnId="{CDEAC7EC-135C-459E-8099-7E489A4B818C}">
      <dgm:prSet/>
      <dgm:spPr/>
      <dgm:t>
        <a:bodyPr/>
        <a:lstStyle/>
        <a:p>
          <a:endParaRPr lang="en-US">
            <a:solidFill>
              <a:schemeClr val="accent4"/>
            </a:solidFill>
          </a:endParaRPr>
        </a:p>
      </dgm:t>
    </dgm:pt>
    <dgm:pt modelId="{D8C5DC57-3A27-47C4-A898-5C77BF9A3AAD}" type="parTrans" cxnId="{CDEAC7EC-135C-459E-8099-7E489A4B818C}">
      <dgm:prSet/>
      <dgm:spPr/>
      <dgm:t>
        <a:bodyPr/>
        <a:lstStyle/>
        <a:p>
          <a:endParaRPr lang="en-US">
            <a:solidFill>
              <a:schemeClr val="accent4"/>
            </a:solidFill>
          </a:endParaRPr>
        </a:p>
      </dgm:t>
    </dgm:pt>
    <dgm:pt modelId="{4AB95FAE-630E-4CB0-8663-987D3392F820}">
      <dgm:prSet phldrT="[Text]"/>
      <dgm:spPr/>
      <dgm:t>
        <a:bodyPr/>
        <a:lstStyle/>
        <a:p>
          <a:r>
            <a:rPr lang="en-US">
              <a:solidFill>
                <a:schemeClr val="accent4"/>
              </a:solidFill>
              <a:latin typeface="+mn-lt"/>
              <a:cs typeface="Arial" panose="020B0604020202020204" pitchFamily="34" charset="0"/>
            </a:rPr>
            <a:t>Removal</a:t>
          </a:r>
          <a:r>
            <a:rPr lang="en-US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*</a:t>
          </a:r>
          <a:r>
            <a:rPr lang="en-US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894674FD-EAE3-48FB-BA66-2985A5FE4F49}" type="parTrans" cxnId="{0CC076BC-E377-4754-9CD8-660803DE18A9}">
      <dgm:prSet/>
      <dgm:spPr/>
      <dgm:t>
        <a:bodyPr/>
        <a:lstStyle/>
        <a:p>
          <a:endParaRPr lang="en-US">
            <a:solidFill>
              <a:schemeClr val="accent4"/>
            </a:solidFill>
          </a:endParaRPr>
        </a:p>
      </dgm:t>
    </dgm:pt>
    <dgm:pt modelId="{C58F8AD5-ACA2-4190-BDE6-FBFC8135DD9F}" type="sibTrans" cxnId="{0CC076BC-E377-4754-9CD8-660803DE18A9}">
      <dgm:prSet/>
      <dgm:spPr/>
      <dgm:t>
        <a:bodyPr/>
        <a:lstStyle/>
        <a:p>
          <a:endParaRPr lang="en-US">
            <a:solidFill>
              <a:schemeClr val="accent4"/>
            </a:solidFill>
          </a:endParaRPr>
        </a:p>
      </dgm:t>
    </dgm:pt>
    <dgm:pt modelId="{4B1F723B-6EA1-48E7-9FD3-1050B0CB09AD}" type="pres">
      <dgm:prSet presAssocID="{AF9B3C89-3DDE-4D54-84FC-722192E48971}" presName="rootnode" presStyleCnt="0">
        <dgm:presLayoutVars>
          <dgm:chMax/>
          <dgm:chPref/>
          <dgm:dir/>
          <dgm:animLvl val="lvl"/>
        </dgm:presLayoutVars>
      </dgm:prSet>
      <dgm:spPr/>
    </dgm:pt>
    <dgm:pt modelId="{873C656E-05A5-4C8F-A122-4CD2C67A46B4}" type="pres">
      <dgm:prSet presAssocID="{E81FF51E-5791-48F0-A025-48C3336CD381}" presName="composite" presStyleCnt="0"/>
      <dgm:spPr/>
    </dgm:pt>
    <dgm:pt modelId="{F9D2DB8C-83AF-46B2-8384-888D9E23C76B}" type="pres">
      <dgm:prSet presAssocID="{E81FF51E-5791-48F0-A025-48C3336CD381}" presName="LShape" presStyleLbl="alignNode1" presStyleIdx="0" presStyleCnt="7" custLinFactNeighborX="4317" custLinFactNeighborY="21983"/>
      <dgm:spPr>
        <a:solidFill>
          <a:schemeClr val="accent3">
            <a:lumMod val="75000"/>
          </a:schemeClr>
        </a:solidFill>
      </dgm:spPr>
    </dgm:pt>
    <dgm:pt modelId="{2F835C39-E0A1-4724-8708-9C629C8B7E53}" type="pres">
      <dgm:prSet presAssocID="{E81FF51E-5791-48F0-A025-48C3336CD381}" presName="ParentText" presStyleLbl="revTx" presStyleIdx="0" presStyleCnt="4" custScaleY="59241" custLinFactNeighborX="2887" custLinFactNeighborY="-4158">
        <dgm:presLayoutVars>
          <dgm:chMax val="0"/>
          <dgm:chPref val="0"/>
          <dgm:bulletEnabled val="1"/>
        </dgm:presLayoutVars>
      </dgm:prSet>
      <dgm:spPr/>
    </dgm:pt>
    <dgm:pt modelId="{F2D31950-F908-4008-BBF2-A6ED17112031}" type="pres">
      <dgm:prSet presAssocID="{E81FF51E-5791-48F0-A025-48C3336CD381}" presName="Triangle" presStyleLbl="alignNode1" presStyleIdx="1" presStyleCnt="7" custLinFactNeighborX="34976" custLinFactNeighborY="90446"/>
      <dgm:spPr>
        <a:solidFill>
          <a:schemeClr val="accent3">
            <a:lumMod val="75000"/>
          </a:schemeClr>
        </a:solidFill>
      </dgm:spPr>
    </dgm:pt>
    <dgm:pt modelId="{62A51979-7342-4012-ABF0-7AC48AB4D617}" type="pres">
      <dgm:prSet presAssocID="{A0C85670-70B7-4A6F-8821-6E848F48B8CC}" presName="sibTrans" presStyleCnt="0"/>
      <dgm:spPr/>
    </dgm:pt>
    <dgm:pt modelId="{8CB57F94-508F-4FDF-8621-48476A3BCFDE}" type="pres">
      <dgm:prSet presAssocID="{A0C85670-70B7-4A6F-8821-6E848F48B8CC}" presName="space" presStyleCnt="0"/>
      <dgm:spPr/>
    </dgm:pt>
    <dgm:pt modelId="{148188AB-4844-40B7-9A6E-12E6472D90C2}" type="pres">
      <dgm:prSet presAssocID="{ACF0DB08-4B1F-4EF7-9F5F-DB314F1F718F}" presName="composite" presStyleCnt="0"/>
      <dgm:spPr/>
    </dgm:pt>
    <dgm:pt modelId="{1EA5F7A5-FD16-487D-8312-B13E711F1D4B}" type="pres">
      <dgm:prSet presAssocID="{ACF0DB08-4B1F-4EF7-9F5F-DB314F1F718F}" presName="LShape" presStyleLbl="alignNode1" presStyleIdx="2" presStyleCnt="7" custLinFactNeighborX="2607" custLinFactNeighborY="24813"/>
      <dgm:spPr>
        <a:solidFill>
          <a:schemeClr val="accent3">
            <a:lumMod val="75000"/>
          </a:schemeClr>
        </a:solidFill>
      </dgm:spPr>
    </dgm:pt>
    <dgm:pt modelId="{374BFDE2-CDCE-4E7B-9219-D79FC6E37F92}" type="pres">
      <dgm:prSet presAssocID="{ACF0DB08-4B1F-4EF7-9F5F-DB314F1F718F}" presName="ParentText" presStyleLbl="revTx" presStyleIdx="1" presStyleCnt="4" custScaleX="96464" custLinFactNeighborX="541" custLinFactNeighborY="15582">
        <dgm:presLayoutVars>
          <dgm:chMax val="0"/>
          <dgm:chPref val="0"/>
          <dgm:bulletEnabled val="1"/>
        </dgm:presLayoutVars>
      </dgm:prSet>
      <dgm:spPr/>
    </dgm:pt>
    <dgm:pt modelId="{377FAE0B-4CFA-4804-B080-DBD6558C7239}" type="pres">
      <dgm:prSet presAssocID="{ACF0DB08-4B1F-4EF7-9F5F-DB314F1F718F}" presName="Triangle" presStyleLbl="alignNode1" presStyleIdx="3" presStyleCnt="7" custLinFactY="6450" custLinFactNeighborX="23991" custLinFactNeighborY="100000"/>
      <dgm:spPr>
        <a:solidFill>
          <a:schemeClr val="accent3">
            <a:lumMod val="75000"/>
          </a:schemeClr>
        </a:solidFill>
      </dgm:spPr>
    </dgm:pt>
    <dgm:pt modelId="{6BA24BC0-2582-4D31-A00C-AAEF6536AFA5}" type="pres">
      <dgm:prSet presAssocID="{AF5F6A13-3249-4FDF-81A6-AC6D7503BD90}" presName="sibTrans" presStyleCnt="0"/>
      <dgm:spPr/>
    </dgm:pt>
    <dgm:pt modelId="{6B36763A-5940-4454-9413-477FC2DA79B7}" type="pres">
      <dgm:prSet presAssocID="{AF5F6A13-3249-4FDF-81A6-AC6D7503BD90}" presName="space" presStyleCnt="0"/>
      <dgm:spPr/>
    </dgm:pt>
    <dgm:pt modelId="{5DFF0136-FAD1-4C62-AB9D-1BC1EA4DF377}" type="pres">
      <dgm:prSet presAssocID="{717E33F4-79F4-42F4-AC81-842B94C9FBBE}" presName="composite" presStyleCnt="0"/>
      <dgm:spPr/>
    </dgm:pt>
    <dgm:pt modelId="{4B971A97-E373-45F9-AC6B-165F39DE3BA6}" type="pres">
      <dgm:prSet presAssocID="{717E33F4-79F4-42F4-AC81-842B94C9FBBE}" presName="LShape" presStyleLbl="alignNode1" presStyleIdx="4" presStyleCnt="7" custLinFactNeighborX="372" custLinFactNeighborY="28052"/>
      <dgm:spPr>
        <a:solidFill>
          <a:schemeClr val="accent3">
            <a:lumMod val="75000"/>
          </a:schemeClr>
        </a:solidFill>
      </dgm:spPr>
    </dgm:pt>
    <dgm:pt modelId="{55A1C457-2DB2-4786-A14C-07AF4473652F}" type="pres">
      <dgm:prSet presAssocID="{717E33F4-79F4-42F4-AC81-842B94C9FBBE}" presName="ParentText" presStyleLbl="revTx" presStyleIdx="2" presStyleCnt="4" custScaleY="90386" custLinFactNeighborX="825" custLinFactNeighborY="16941">
        <dgm:presLayoutVars>
          <dgm:chMax val="0"/>
          <dgm:chPref val="0"/>
          <dgm:bulletEnabled val="1"/>
        </dgm:presLayoutVars>
      </dgm:prSet>
      <dgm:spPr/>
    </dgm:pt>
    <dgm:pt modelId="{8EEE56B1-72AC-403A-ADAD-7C24593E51B6}" type="pres">
      <dgm:prSet presAssocID="{717E33F4-79F4-42F4-AC81-842B94C9FBBE}" presName="Triangle" presStyleLbl="alignNode1" presStyleIdx="5" presStyleCnt="7" custLinFactNeighborX="13116" custLinFactNeighborY="90530"/>
      <dgm:spPr>
        <a:solidFill>
          <a:schemeClr val="accent3">
            <a:lumMod val="75000"/>
          </a:schemeClr>
        </a:solidFill>
      </dgm:spPr>
    </dgm:pt>
    <dgm:pt modelId="{7F5E9295-4AC3-4135-8930-C3B549E76176}" type="pres">
      <dgm:prSet presAssocID="{EC1CFADC-9810-47B9-90B9-68EE048744C0}" presName="sibTrans" presStyleCnt="0"/>
      <dgm:spPr/>
    </dgm:pt>
    <dgm:pt modelId="{2C903FEF-FD64-4A3B-8CBD-507282DD0EDF}" type="pres">
      <dgm:prSet presAssocID="{EC1CFADC-9810-47B9-90B9-68EE048744C0}" presName="space" presStyleCnt="0"/>
      <dgm:spPr/>
    </dgm:pt>
    <dgm:pt modelId="{465E869D-EFBC-4FB3-B10E-CB457AC967F5}" type="pres">
      <dgm:prSet presAssocID="{4AB95FAE-630E-4CB0-8663-987D3392F820}" presName="composite" presStyleCnt="0"/>
      <dgm:spPr/>
    </dgm:pt>
    <dgm:pt modelId="{FE813180-9EB0-414C-9D1E-53692273100A}" type="pres">
      <dgm:prSet presAssocID="{4AB95FAE-630E-4CB0-8663-987D3392F820}" presName="LShape" presStyleLbl="alignNode1" presStyleIdx="6" presStyleCnt="7" custLinFactNeighborX="352" custLinFactNeighborY="23559"/>
      <dgm:spPr>
        <a:solidFill>
          <a:schemeClr val="accent3">
            <a:lumMod val="75000"/>
          </a:schemeClr>
        </a:solidFill>
      </dgm:spPr>
    </dgm:pt>
    <dgm:pt modelId="{BC40849F-AED7-4F3D-8D8F-36C08EBF9EF2}" type="pres">
      <dgm:prSet presAssocID="{4AB95FAE-630E-4CB0-8663-987D3392F820}" presName="ParentText" presStyleLbl="revTx" presStyleIdx="3" presStyleCnt="4" custLinFactNeighborX="168" custLinFactNeighborY="18695">
        <dgm:presLayoutVars>
          <dgm:chMax val="0"/>
          <dgm:chPref val="0"/>
          <dgm:bulletEnabled val="1"/>
        </dgm:presLayoutVars>
      </dgm:prSet>
      <dgm:spPr/>
    </dgm:pt>
  </dgm:ptLst>
  <dgm:cxnLst>
    <dgm:cxn modelId="{E927DE2F-3F2C-489E-AF61-798D87E18AB8}" type="presOf" srcId="{ACF0DB08-4B1F-4EF7-9F5F-DB314F1F718F}" destId="{374BFDE2-CDCE-4E7B-9219-D79FC6E37F92}" srcOrd="0" destOrd="0" presId="urn:microsoft.com/office/officeart/2009/3/layout/StepUpProcess"/>
    <dgm:cxn modelId="{1BC0214B-44B3-4FE0-ACC0-06059FA9A994}" srcId="{AF9B3C89-3DDE-4D54-84FC-722192E48971}" destId="{ACF0DB08-4B1F-4EF7-9F5F-DB314F1F718F}" srcOrd="1" destOrd="0" parTransId="{D1D3A92D-03BC-4075-8269-B7806CC308CB}" sibTransId="{AF5F6A13-3249-4FDF-81A6-AC6D7503BD90}"/>
    <dgm:cxn modelId="{A525B379-7984-4658-A374-45111039A2FA}" type="presOf" srcId="{E81FF51E-5791-48F0-A025-48C3336CD381}" destId="{2F835C39-E0A1-4724-8708-9C629C8B7E53}" srcOrd="0" destOrd="0" presId="urn:microsoft.com/office/officeart/2009/3/layout/StepUpProcess"/>
    <dgm:cxn modelId="{BC85B694-5328-4A40-B317-CD228F13EF1B}" type="presOf" srcId="{AF9B3C89-3DDE-4D54-84FC-722192E48971}" destId="{4B1F723B-6EA1-48E7-9FD3-1050B0CB09AD}" srcOrd="0" destOrd="0" presId="urn:microsoft.com/office/officeart/2009/3/layout/StepUpProcess"/>
    <dgm:cxn modelId="{3C6B64AB-2D9C-48C1-A190-205A74892B8E}" srcId="{AF9B3C89-3DDE-4D54-84FC-722192E48971}" destId="{717E33F4-79F4-42F4-AC81-842B94C9FBBE}" srcOrd="2" destOrd="0" parTransId="{CE8FC6AA-6C99-4DBF-BAB8-7BED02EFEF29}" sibTransId="{EC1CFADC-9810-47B9-90B9-68EE048744C0}"/>
    <dgm:cxn modelId="{2A45EFBB-0662-46F4-AD16-03050EDA3C75}" type="presOf" srcId="{717E33F4-79F4-42F4-AC81-842B94C9FBBE}" destId="{55A1C457-2DB2-4786-A14C-07AF4473652F}" srcOrd="0" destOrd="0" presId="urn:microsoft.com/office/officeart/2009/3/layout/StepUpProcess"/>
    <dgm:cxn modelId="{0CC076BC-E377-4754-9CD8-660803DE18A9}" srcId="{AF9B3C89-3DDE-4D54-84FC-722192E48971}" destId="{4AB95FAE-630E-4CB0-8663-987D3392F820}" srcOrd="3" destOrd="0" parTransId="{894674FD-EAE3-48FB-BA66-2985A5FE4F49}" sibTransId="{C58F8AD5-ACA2-4190-BDE6-FBFC8135DD9F}"/>
    <dgm:cxn modelId="{CDEAC7EC-135C-459E-8099-7E489A4B818C}" srcId="{AF9B3C89-3DDE-4D54-84FC-722192E48971}" destId="{E81FF51E-5791-48F0-A025-48C3336CD381}" srcOrd="0" destOrd="0" parTransId="{D8C5DC57-3A27-47C4-A898-5C77BF9A3AAD}" sibTransId="{A0C85670-70B7-4A6F-8821-6E848F48B8CC}"/>
    <dgm:cxn modelId="{BD49EBF7-8C02-445D-904F-448328064B3A}" type="presOf" srcId="{4AB95FAE-630E-4CB0-8663-987D3392F820}" destId="{BC40849F-AED7-4F3D-8D8F-36C08EBF9EF2}" srcOrd="0" destOrd="0" presId="urn:microsoft.com/office/officeart/2009/3/layout/StepUpProcess"/>
    <dgm:cxn modelId="{983C01B9-3032-44B0-8A61-806FA9DB21B0}" type="presParOf" srcId="{4B1F723B-6EA1-48E7-9FD3-1050B0CB09AD}" destId="{873C656E-05A5-4C8F-A122-4CD2C67A46B4}" srcOrd="0" destOrd="0" presId="urn:microsoft.com/office/officeart/2009/3/layout/StepUpProcess"/>
    <dgm:cxn modelId="{6C5311BB-CBA0-4BA2-BF81-D3479C69BCA5}" type="presParOf" srcId="{873C656E-05A5-4C8F-A122-4CD2C67A46B4}" destId="{F9D2DB8C-83AF-46B2-8384-888D9E23C76B}" srcOrd="0" destOrd="0" presId="urn:microsoft.com/office/officeart/2009/3/layout/StepUpProcess"/>
    <dgm:cxn modelId="{0AC135E6-CCCF-4DCE-AF05-F69408CE9A19}" type="presParOf" srcId="{873C656E-05A5-4C8F-A122-4CD2C67A46B4}" destId="{2F835C39-E0A1-4724-8708-9C629C8B7E53}" srcOrd="1" destOrd="0" presId="urn:microsoft.com/office/officeart/2009/3/layout/StepUpProcess"/>
    <dgm:cxn modelId="{6D7DD9B5-0A13-4350-A8C9-70AAFBA46D07}" type="presParOf" srcId="{873C656E-05A5-4C8F-A122-4CD2C67A46B4}" destId="{F2D31950-F908-4008-BBF2-A6ED17112031}" srcOrd="2" destOrd="0" presId="urn:microsoft.com/office/officeart/2009/3/layout/StepUpProcess"/>
    <dgm:cxn modelId="{C4F90BA0-5161-419B-8DAF-1401DA7F1756}" type="presParOf" srcId="{4B1F723B-6EA1-48E7-9FD3-1050B0CB09AD}" destId="{62A51979-7342-4012-ABF0-7AC48AB4D617}" srcOrd="1" destOrd="0" presId="urn:microsoft.com/office/officeart/2009/3/layout/StepUpProcess"/>
    <dgm:cxn modelId="{E2F9DCFE-509C-411F-A82A-D19AF14B67C3}" type="presParOf" srcId="{62A51979-7342-4012-ABF0-7AC48AB4D617}" destId="{8CB57F94-508F-4FDF-8621-48476A3BCFDE}" srcOrd="0" destOrd="0" presId="urn:microsoft.com/office/officeart/2009/3/layout/StepUpProcess"/>
    <dgm:cxn modelId="{263A6CA9-801A-4CB9-8692-A733DBE30ED9}" type="presParOf" srcId="{4B1F723B-6EA1-48E7-9FD3-1050B0CB09AD}" destId="{148188AB-4844-40B7-9A6E-12E6472D90C2}" srcOrd="2" destOrd="0" presId="urn:microsoft.com/office/officeart/2009/3/layout/StepUpProcess"/>
    <dgm:cxn modelId="{72EACB6D-3F6B-4CBE-819E-88BF3FA6C130}" type="presParOf" srcId="{148188AB-4844-40B7-9A6E-12E6472D90C2}" destId="{1EA5F7A5-FD16-487D-8312-B13E711F1D4B}" srcOrd="0" destOrd="0" presId="urn:microsoft.com/office/officeart/2009/3/layout/StepUpProcess"/>
    <dgm:cxn modelId="{2ED21D0D-294A-4D5F-BC38-6E76A7CAC816}" type="presParOf" srcId="{148188AB-4844-40B7-9A6E-12E6472D90C2}" destId="{374BFDE2-CDCE-4E7B-9219-D79FC6E37F92}" srcOrd="1" destOrd="0" presId="urn:microsoft.com/office/officeart/2009/3/layout/StepUpProcess"/>
    <dgm:cxn modelId="{147F1741-0354-41A1-B609-293B12F7A84C}" type="presParOf" srcId="{148188AB-4844-40B7-9A6E-12E6472D90C2}" destId="{377FAE0B-4CFA-4804-B080-DBD6558C7239}" srcOrd="2" destOrd="0" presId="urn:microsoft.com/office/officeart/2009/3/layout/StepUpProcess"/>
    <dgm:cxn modelId="{0528E3CD-8C54-4C02-9CA0-436368778B86}" type="presParOf" srcId="{4B1F723B-6EA1-48E7-9FD3-1050B0CB09AD}" destId="{6BA24BC0-2582-4D31-A00C-AAEF6536AFA5}" srcOrd="3" destOrd="0" presId="urn:microsoft.com/office/officeart/2009/3/layout/StepUpProcess"/>
    <dgm:cxn modelId="{833C7178-31EF-4ED1-8998-4DC833EE8466}" type="presParOf" srcId="{6BA24BC0-2582-4D31-A00C-AAEF6536AFA5}" destId="{6B36763A-5940-4454-9413-477FC2DA79B7}" srcOrd="0" destOrd="0" presId="urn:microsoft.com/office/officeart/2009/3/layout/StepUpProcess"/>
    <dgm:cxn modelId="{67BFA85F-8D8D-479C-ADE4-E05707F5D410}" type="presParOf" srcId="{4B1F723B-6EA1-48E7-9FD3-1050B0CB09AD}" destId="{5DFF0136-FAD1-4C62-AB9D-1BC1EA4DF377}" srcOrd="4" destOrd="0" presId="urn:microsoft.com/office/officeart/2009/3/layout/StepUpProcess"/>
    <dgm:cxn modelId="{9B3F665A-49FA-4C11-8F86-678DF7CB51B4}" type="presParOf" srcId="{5DFF0136-FAD1-4C62-AB9D-1BC1EA4DF377}" destId="{4B971A97-E373-45F9-AC6B-165F39DE3BA6}" srcOrd="0" destOrd="0" presId="urn:microsoft.com/office/officeart/2009/3/layout/StepUpProcess"/>
    <dgm:cxn modelId="{6F6F0E6B-9497-4E5A-9F4B-809528CD1BF8}" type="presParOf" srcId="{5DFF0136-FAD1-4C62-AB9D-1BC1EA4DF377}" destId="{55A1C457-2DB2-4786-A14C-07AF4473652F}" srcOrd="1" destOrd="0" presId="urn:microsoft.com/office/officeart/2009/3/layout/StepUpProcess"/>
    <dgm:cxn modelId="{6627D42D-1E11-49AE-8973-A63C6E204D38}" type="presParOf" srcId="{5DFF0136-FAD1-4C62-AB9D-1BC1EA4DF377}" destId="{8EEE56B1-72AC-403A-ADAD-7C24593E51B6}" srcOrd="2" destOrd="0" presId="urn:microsoft.com/office/officeart/2009/3/layout/StepUpProcess"/>
    <dgm:cxn modelId="{13350575-E6CC-440B-9B21-13464C0828B1}" type="presParOf" srcId="{4B1F723B-6EA1-48E7-9FD3-1050B0CB09AD}" destId="{7F5E9295-4AC3-4135-8930-C3B549E76176}" srcOrd="5" destOrd="0" presId="urn:microsoft.com/office/officeart/2009/3/layout/StepUpProcess"/>
    <dgm:cxn modelId="{61DF5B65-1D90-4D98-BD2A-FCA744795AA7}" type="presParOf" srcId="{7F5E9295-4AC3-4135-8930-C3B549E76176}" destId="{2C903FEF-FD64-4A3B-8CBD-507282DD0EDF}" srcOrd="0" destOrd="0" presId="urn:microsoft.com/office/officeart/2009/3/layout/StepUpProcess"/>
    <dgm:cxn modelId="{134C3787-3041-4D05-BA8D-E7D843233845}" type="presParOf" srcId="{4B1F723B-6EA1-48E7-9FD3-1050B0CB09AD}" destId="{465E869D-EFBC-4FB3-B10E-CB457AC967F5}" srcOrd="6" destOrd="0" presId="urn:microsoft.com/office/officeart/2009/3/layout/StepUpProcess"/>
    <dgm:cxn modelId="{71BE9481-0280-400F-B671-9CC728B975D2}" type="presParOf" srcId="{465E869D-EFBC-4FB3-B10E-CB457AC967F5}" destId="{FE813180-9EB0-414C-9D1E-53692273100A}" srcOrd="0" destOrd="0" presId="urn:microsoft.com/office/officeart/2009/3/layout/StepUpProcess"/>
    <dgm:cxn modelId="{8D6FFE45-4369-4D95-A203-D38439C4B05F}" type="presParOf" srcId="{465E869D-EFBC-4FB3-B10E-CB457AC967F5}" destId="{BC40849F-AED7-4F3D-8D8F-36C08EBF9EF2}" srcOrd="1" destOrd="0" presId="urn:microsoft.com/office/officeart/2009/3/layout/StepUpProcess"/>
  </dgm:cxnLst>
  <dgm:bg/>
  <dgm:whole>
    <a:ln w="28575">
      <a:solidFill>
        <a:schemeClr val="accent4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D2DB8C-83AF-46B2-8384-888D9E23C76B}">
      <dsp:nvSpPr>
        <dsp:cNvPr id="0" name=""/>
        <dsp:cNvSpPr/>
      </dsp:nvSpPr>
      <dsp:spPr>
        <a:xfrm rot="5400000">
          <a:off x="522845" y="2347341"/>
          <a:ext cx="1279192" cy="2128548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835C39-E0A1-4724-8708-9C629C8B7E53}">
      <dsp:nvSpPr>
        <dsp:cNvPr id="0" name=""/>
        <dsp:cNvSpPr/>
      </dsp:nvSpPr>
      <dsp:spPr>
        <a:xfrm>
          <a:off x="272905" y="2975357"/>
          <a:ext cx="1921665" cy="9978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solidFill>
                <a:schemeClr val="accent4"/>
              </a:solidFill>
              <a:latin typeface="+mn-lt"/>
              <a:cs typeface="Arial" panose="020B0604020202020204" pitchFamily="34" charset="0"/>
            </a:rPr>
            <a:t>Counseling, Warning,  Reprimand</a:t>
          </a:r>
        </a:p>
      </dsp:txBody>
      <dsp:txXfrm>
        <a:off x="272905" y="2975357"/>
        <a:ext cx="1921665" cy="997886"/>
      </dsp:txXfrm>
    </dsp:sp>
    <dsp:sp modelId="{F2D31950-F908-4008-BBF2-A6ED17112031}">
      <dsp:nvSpPr>
        <dsp:cNvPr id="0" name=""/>
        <dsp:cNvSpPr/>
      </dsp:nvSpPr>
      <dsp:spPr>
        <a:xfrm>
          <a:off x="1903329" y="2237368"/>
          <a:ext cx="362578" cy="362578"/>
        </a:xfrm>
        <a:prstGeom prst="triangle">
          <a:avLst>
            <a:gd name="adj" fmla="val 100000"/>
          </a:avLst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A5F7A5-FD16-487D-8312-B13E711F1D4B}">
      <dsp:nvSpPr>
        <dsp:cNvPr id="0" name=""/>
        <dsp:cNvSpPr/>
      </dsp:nvSpPr>
      <dsp:spPr>
        <a:xfrm rot="5400000">
          <a:off x="2838941" y="1801416"/>
          <a:ext cx="1279192" cy="2128548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4BFDE2-CDCE-4E7B-9219-D79FC6E37F92}">
      <dsp:nvSpPr>
        <dsp:cNvPr id="0" name=""/>
        <dsp:cNvSpPr/>
      </dsp:nvSpPr>
      <dsp:spPr>
        <a:xfrm>
          <a:off x="2614292" y="2382458"/>
          <a:ext cx="1853715" cy="16844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solidFill>
                <a:schemeClr val="accent4"/>
              </a:solidFill>
              <a:latin typeface="+mn-lt"/>
              <a:cs typeface="Arial" panose="020B0604020202020204" pitchFamily="34" charset="0"/>
            </a:rPr>
            <a:t>Suspension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solidFill>
                <a:schemeClr val="accent4"/>
              </a:solidFill>
              <a:latin typeface="+mn-lt"/>
              <a:cs typeface="Arial" panose="020B0604020202020204" pitchFamily="34" charset="0"/>
            </a:rPr>
            <a:t>1-14 days OR 15 + days</a:t>
          </a:r>
          <a:r>
            <a:rPr lang="en-US" sz="2000" b="1" kern="12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anose="020B0604020202020204" pitchFamily="34" charset="0"/>
            </a:rPr>
            <a:t>*</a:t>
          </a:r>
          <a:r>
            <a:rPr lang="en-US" sz="2000" kern="1200">
              <a:solidFill>
                <a:schemeClr val="accent4"/>
              </a:solidFill>
              <a:latin typeface="+mn-lt"/>
              <a:cs typeface="Arial" panose="020B0604020202020204" pitchFamily="34" charset="0"/>
            </a:rPr>
            <a:t>  </a:t>
          </a:r>
        </a:p>
      </dsp:txBody>
      <dsp:txXfrm>
        <a:off x="2614292" y="2382458"/>
        <a:ext cx="1853715" cy="1684452"/>
      </dsp:txXfrm>
    </dsp:sp>
    <dsp:sp modelId="{377FAE0B-4CFA-4804-B080-DBD6558C7239}">
      <dsp:nvSpPr>
        <dsp:cNvPr id="0" name=""/>
        <dsp:cNvSpPr/>
      </dsp:nvSpPr>
      <dsp:spPr>
        <a:xfrm>
          <a:off x="4215993" y="1713268"/>
          <a:ext cx="362578" cy="362578"/>
        </a:xfrm>
        <a:prstGeom prst="triangle">
          <a:avLst>
            <a:gd name="adj" fmla="val 100000"/>
          </a:avLst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971A97-E373-45F9-AC6B-165F39DE3BA6}">
      <dsp:nvSpPr>
        <dsp:cNvPr id="0" name=""/>
        <dsp:cNvSpPr/>
      </dsp:nvSpPr>
      <dsp:spPr>
        <a:xfrm rot="5400000">
          <a:off x="5143861" y="1341693"/>
          <a:ext cx="1279192" cy="2128548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A1C457-2DB2-4786-A14C-07AF4473652F}">
      <dsp:nvSpPr>
        <dsp:cNvPr id="0" name=""/>
        <dsp:cNvSpPr/>
      </dsp:nvSpPr>
      <dsp:spPr>
        <a:xfrm>
          <a:off x="4938268" y="1985166"/>
          <a:ext cx="1921665" cy="1522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solidFill>
                <a:schemeClr val="accent4"/>
              </a:solidFill>
              <a:latin typeface="+mn-lt"/>
              <a:cs typeface="Arial" panose="020B0604020202020204" pitchFamily="34" charset="0"/>
            </a:rPr>
            <a:t>Reduction</a:t>
          </a:r>
          <a:r>
            <a:rPr lang="en-US" sz="2000" kern="12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*</a:t>
          </a:r>
          <a:r>
            <a:rPr lang="en-US" sz="2000" kern="120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>
        <a:off x="4938268" y="1985166"/>
        <a:ext cx="1921665" cy="1522509"/>
      </dsp:txXfrm>
    </dsp:sp>
    <dsp:sp modelId="{8EEE56B1-72AC-403A-ADAD-7C24593E51B6}">
      <dsp:nvSpPr>
        <dsp:cNvPr id="0" name=""/>
        <dsp:cNvSpPr/>
      </dsp:nvSpPr>
      <dsp:spPr>
        <a:xfrm>
          <a:off x="6529057" y="1154390"/>
          <a:ext cx="362578" cy="362578"/>
        </a:xfrm>
        <a:prstGeom prst="triangle">
          <a:avLst>
            <a:gd name="adj" fmla="val 100000"/>
          </a:avLst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813180-9EB0-414C-9D1E-53692273100A}">
      <dsp:nvSpPr>
        <dsp:cNvPr id="0" name=""/>
        <dsp:cNvSpPr/>
      </dsp:nvSpPr>
      <dsp:spPr>
        <a:xfrm rot="5400000">
          <a:off x="7495929" y="702092"/>
          <a:ext cx="1279192" cy="2128548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40849F-AED7-4F3D-8D8F-36C08EBF9EF2}">
      <dsp:nvSpPr>
        <dsp:cNvPr id="0" name=""/>
        <dsp:cNvSpPr/>
      </dsp:nvSpPr>
      <dsp:spPr>
        <a:xfrm>
          <a:off x="7278136" y="1351613"/>
          <a:ext cx="1921665" cy="16844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solidFill>
                <a:schemeClr val="accent4"/>
              </a:solidFill>
              <a:latin typeface="+mn-lt"/>
              <a:cs typeface="Arial" panose="020B0604020202020204" pitchFamily="34" charset="0"/>
            </a:rPr>
            <a:t>Removal</a:t>
          </a:r>
          <a:r>
            <a:rPr lang="en-US" sz="2000" kern="12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*</a:t>
          </a:r>
          <a:r>
            <a:rPr lang="en-US" sz="2000" kern="120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>
        <a:off x="7278136" y="1351613"/>
        <a:ext cx="1921665" cy="16844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2" y="1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BB79D67A-71A1-4E44-8AA4-6ABE48D9CD00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73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2" y="9119173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A65DEF53-6167-4852-9CAF-A8276E6BD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901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B5D0F0FA-7AF3-42EC-8E10-BF07EBD998E7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53" tIns="48327" rIns="96653" bIns="4832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9A91BB05-080E-4F2C-A74D-285AB4EBF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444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1BB05-080E-4F2C-A74D-285AB4EBFB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9065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9463" y="630238"/>
            <a:ext cx="5756275" cy="3238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48748" y="4018813"/>
            <a:ext cx="5817704" cy="542499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BBDBC-1773-41F5-BA6B-8F19B7524F7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251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48749" y="4697587"/>
            <a:ext cx="5817704" cy="4294119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BBDBC-1773-41F5-BA6B-8F19B7524F7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799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1BB05-080E-4F2C-A74D-285AB4EBFB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28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1BB05-080E-4F2C-A74D-285AB4EBFB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896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520" y="4620577"/>
            <a:ext cx="5852160" cy="4498897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3D598-C6FE-4627-80D7-878B92EBD5B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0247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5DB45-EBB0-4E75-B6EE-69E21EDFA31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843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5DB45-EBB0-4E75-B6EE-69E21EDFA31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0584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5DB45-EBB0-4E75-B6EE-69E21EDFA31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435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520" y="4469921"/>
            <a:ext cx="5852160" cy="5059040"/>
          </a:xfrm>
        </p:spPr>
        <p:txBody>
          <a:bodyPr>
            <a:normAutofit/>
          </a:bodyPr>
          <a:lstStyle/>
          <a:p>
            <a:endParaRPr lang="en-US" b="0" u="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3D598-C6FE-4627-80D7-878B92EBD5B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1357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48748" y="4636579"/>
            <a:ext cx="5817704" cy="384348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BBDBC-1773-41F5-BA6B-8F19B7524F7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467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79DA6-F481-41D3-BE4C-36B24F18B940}" type="datetime1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50A2F-1718-486C-8750-6DEDE596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150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45E4-4530-490D-AA75-F0BD3D0456BE}" type="datetime1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50A2F-1718-486C-8750-6DEDE596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977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4B2C-85D0-438E-B5A8-638446FE9675}" type="datetime1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50A2F-1718-486C-8750-6DEDE596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870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19219"/>
            <a:ext cx="10363200" cy="49244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2" descr="TJAGLCS Crest">
            <a:extLst>
              <a:ext uri="{FF2B5EF4-FFF2-40B4-BE49-F238E27FC236}">
                <a16:creationId xmlns:a16="http://schemas.microsoft.com/office/drawing/2014/main" id="{23CE0313-DDAE-D28B-7253-03369CAC326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207401" cy="90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6651977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11521017" y="6583363"/>
            <a:ext cx="609600" cy="228600"/>
          </a:xfrm>
          <a:prstGeom prst="rect">
            <a:avLst/>
          </a:prstGeom>
          <a:noFill/>
        </p:spPr>
        <p:txBody>
          <a:bodyPr wrap="none"/>
          <a:lstStyle/>
          <a:p>
            <a:pPr algn="r" eaLnBrk="0" hangingPunct="0">
              <a:defRPr/>
            </a:pPr>
            <a:fld id="{47079EB4-A7E7-4DE0-A993-05FD37F7AF35}" type="slidenum">
              <a:rPr lang="en-US" sz="900">
                <a:latin typeface="Arial" pitchFamily="34" charset="0"/>
                <a:cs typeface="Arial" pitchFamily="34" charset="0"/>
              </a:rPr>
              <a:pPr algn="r" eaLnBrk="0" hangingPunct="0">
                <a:defRPr/>
              </a:pPr>
              <a:t>‹#›</a:t>
            </a:fld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buClrTx/>
              <a:buFont typeface="Arial" pitchFamily="34" charset="0"/>
              <a:buChar char="−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buClrTx/>
              <a:buFont typeface="Arial" pitchFamily="34" charset="0"/>
              <a:buChar char="−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buClrTx/>
              <a:buFont typeface="Arial" pitchFamily="34" charset="0"/>
              <a:buChar char="−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buClrTx/>
              <a:buFont typeface="Arial" pitchFamily="34" charset="0"/>
              <a:buChar char="−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081130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6127"/>
            <a:ext cx="10972800" cy="49244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3"/>
            <a:ext cx="10972800" cy="49831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Clr>
                <a:srgbClr val="FFFF00"/>
              </a:buClr>
              <a:defRPr/>
            </a:lvl1pPr>
            <a:lvl2pPr>
              <a:buClr>
                <a:srgbClr val="FFFF00"/>
              </a:buClr>
              <a:defRPr/>
            </a:lvl2pPr>
            <a:lvl3pPr>
              <a:buClr>
                <a:srgbClr val="FFFF00"/>
              </a:buClr>
              <a:defRPr/>
            </a:lvl3pPr>
            <a:lvl4pPr>
              <a:buClr>
                <a:srgbClr val="FFFF00"/>
              </a:buClr>
              <a:defRPr/>
            </a:lvl4pPr>
            <a:lvl5pPr>
              <a:buClr>
                <a:srgbClr val="FFFF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1" y="6591300"/>
            <a:ext cx="12192000" cy="26670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29000">
                <a:schemeClr val="tx2">
                  <a:lumMod val="75000"/>
                </a:schemeClr>
              </a:gs>
              <a:gs pos="66000">
                <a:schemeClr val="accent6"/>
              </a:gs>
              <a:gs pos="100000">
                <a:srgbClr val="FFC000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828800" y="821412"/>
            <a:ext cx="8534400" cy="0"/>
          </a:xfrm>
          <a:prstGeom prst="line">
            <a:avLst/>
          </a:prstGeom>
          <a:ln w="31750" cmpd="sng"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>
          <a:xfrm>
            <a:off x="9347200" y="6553200"/>
            <a:ext cx="2844800" cy="304800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6E1A77EF-BF8E-4C45-9CDC-24DDCA95018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15"/>
          <p:cNvSpPr>
            <a:spLocks noGrp="1"/>
          </p:cNvSpPr>
          <p:nvPr>
            <p:ph type="ftr" sz="quarter" idx="3"/>
          </p:nvPr>
        </p:nvSpPr>
        <p:spPr>
          <a:xfrm>
            <a:off x="4165600" y="6553200"/>
            <a:ext cx="3860800" cy="304800"/>
          </a:xfrm>
          <a:prstGeom prst="rect">
            <a:avLst/>
          </a:prstGeom>
        </p:spPr>
        <p:txBody>
          <a:bodyPr/>
          <a:lstStyle>
            <a:lvl1pPr>
              <a:defRPr sz="1200" b="1">
                <a:solidFill>
                  <a:schemeClr val="tx1"/>
                </a:solidFill>
              </a:defRPr>
            </a:lvl1pPr>
          </a:lstStyle>
          <a:p>
            <a:pPr algn="ctr"/>
            <a:r>
              <a:rPr lang="en-US" sz="1200" b="1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Criminal Law Department</a:t>
            </a:r>
          </a:p>
        </p:txBody>
      </p:sp>
    </p:spTree>
    <p:extLst>
      <p:ext uri="{BB962C8B-B14F-4D97-AF65-F5344CB8AC3E}">
        <p14:creationId xmlns:p14="http://schemas.microsoft.com/office/powerpoint/2010/main" val="2392454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347200" y="6553200"/>
            <a:ext cx="2844800" cy="3048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E1A77EF-BF8E-4C45-9CDC-24DDCA9501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15"/>
          <p:cNvSpPr>
            <a:spLocks noGrp="1"/>
          </p:cNvSpPr>
          <p:nvPr>
            <p:ph type="ftr" sz="quarter" idx="3"/>
          </p:nvPr>
        </p:nvSpPr>
        <p:spPr>
          <a:xfrm>
            <a:off x="4165600" y="6553200"/>
            <a:ext cx="3860800" cy="304800"/>
          </a:xfrm>
          <a:prstGeom prst="rect">
            <a:avLst/>
          </a:prstGeom>
        </p:spPr>
        <p:txBody>
          <a:bodyPr/>
          <a:lstStyle>
            <a:lvl1pPr>
              <a:defRPr sz="1200" b="1">
                <a:solidFill>
                  <a:schemeClr val="tx1"/>
                </a:solidFill>
              </a:defRPr>
            </a:lvl1pPr>
          </a:lstStyle>
          <a:p>
            <a:pPr algn="ctr"/>
            <a:r>
              <a:rPr lang="en-US" sz="1200" b="1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Criminal Law Department</a:t>
            </a:r>
          </a:p>
        </p:txBody>
      </p:sp>
    </p:spTree>
    <p:extLst>
      <p:ext uri="{BB962C8B-B14F-4D97-AF65-F5344CB8AC3E}">
        <p14:creationId xmlns:p14="http://schemas.microsoft.com/office/powerpoint/2010/main" val="2643155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bg>
      <p:bgPr>
        <a:gradFill flip="none" rotWithShape="1">
          <a:gsLst>
            <a:gs pos="100000">
              <a:schemeClr val="bg1"/>
            </a:gs>
            <a:gs pos="100000">
              <a:schemeClr val="bg2">
                <a:lumMod val="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8072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1B1C8-A567-4202-9E8E-4868638AE4E4}" type="datetime1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09918" cy="365125"/>
          </a:xfrm>
        </p:spPr>
        <p:txBody>
          <a:bodyPr/>
          <a:lstStyle/>
          <a:p>
            <a:fld id="{D7350A2F-1718-486C-8750-6DEDE596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6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B9D6-3539-4C03-85A3-877487EC2775}" type="datetime1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971282" cy="365125"/>
          </a:xfrm>
        </p:spPr>
        <p:txBody>
          <a:bodyPr/>
          <a:lstStyle/>
          <a:p>
            <a:fld id="{D7350A2F-1718-486C-8750-6DEDE596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48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18D4E-89E3-4C9D-B755-32B778B082F0}" type="datetime1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215980" cy="365125"/>
          </a:xfrm>
        </p:spPr>
        <p:txBody>
          <a:bodyPr/>
          <a:lstStyle/>
          <a:p>
            <a:fld id="{D7350A2F-1718-486C-8750-6DEDE596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12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83926-0DC6-4B77-A2A7-3F42E1E946AB}" type="datetime1">
              <a:rPr lang="en-US" smtClean="0"/>
              <a:t>12/23/2024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331890" cy="365125"/>
          </a:xfrm>
        </p:spPr>
        <p:txBody>
          <a:bodyPr/>
          <a:lstStyle/>
          <a:p>
            <a:fld id="{D7350A2F-1718-486C-8750-6DEDE596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329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F44A4-A342-4ADE-8C76-D0A02FF45429}" type="datetime1">
              <a:rPr lang="en-US" smtClean="0"/>
              <a:t>12/23/2024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50A2F-1718-486C-8750-6DEDE596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048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B98F-4AC8-40EA-8B10-BCEEC481BBC7}" type="datetime1">
              <a:rPr lang="en-US" smtClean="0"/>
              <a:t>12/23/2024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50A2F-1718-486C-8750-6DEDE596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17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9681-B602-4460-8471-8CF4745DE691}" type="datetime1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50A2F-1718-486C-8750-6DEDE596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696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30549-EBD7-421F-A936-5E914E1E70D2}" type="datetime1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50A2F-1718-486C-8750-6DEDE596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5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AD7D9-F674-477A-83F6-A232057A4A43}" type="datetime1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50A2F-1718-486C-8750-6DEDE596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61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1206500" y="228600"/>
            <a:ext cx="97790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/>
          </a:p>
        </p:txBody>
      </p:sp>
      <p:sp>
        <p:nvSpPr>
          <p:cNvPr id="1308677" name="Text Box 5"/>
          <p:cNvSpPr txBox="1">
            <a:spLocks noChangeArrowheads="1"/>
          </p:cNvSpPr>
          <p:nvPr/>
        </p:nvSpPr>
        <p:spPr bwMode="gray">
          <a:xfrm>
            <a:off x="775709" y="6581775"/>
            <a:ext cx="2603597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100" b="1" i="1" dirty="0">
                <a:latin typeface="Arial" pitchFamily="34" charset="0"/>
                <a:cs typeface="Arial" pitchFamily="34" charset="0"/>
              </a:rPr>
              <a:t>SOLDIER</a:t>
            </a:r>
            <a:r>
              <a:rPr lang="en-US" sz="1100" b="1" i="1" baseline="0" dirty="0">
                <a:latin typeface="Arial" pitchFamily="34" charset="0"/>
                <a:cs typeface="Arial" pitchFamily="34" charset="0"/>
              </a:rPr>
              <a:t> FIRST</a:t>
            </a:r>
            <a:r>
              <a:rPr lang="en-US" sz="1100" b="1" i="1" dirty="0">
                <a:latin typeface="Arial" pitchFamily="34" charset="0"/>
                <a:cs typeface="Arial" pitchFamily="34" charset="0"/>
              </a:rPr>
              <a:t>, LAWYER</a:t>
            </a:r>
            <a:r>
              <a:rPr lang="en-US" sz="1100" b="1" i="1" baseline="0" dirty="0">
                <a:latin typeface="Arial" pitchFamily="34" charset="0"/>
                <a:cs typeface="Arial" pitchFamily="34" charset="0"/>
              </a:rPr>
              <a:t> ALWAYS</a:t>
            </a:r>
            <a:endParaRPr lang="en-US" sz="1100" i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30" name="Straight Connector 11"/>
          <p:cNvCxnSpPr>
            <a:cxnSpLocks noChangeShapeType="1"/>
          </p:cNvCxnSpPr>
          <p:nvPr userDrawn="1"/>
        </p:nvCxnSpPr>
        <p:spPr bwMode="auto">
          <a:xfrm>
            <a:off x="1219200" y="838200"/>
            <a:ext cx="97536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31" name="Straight Connector 15"/>
          <p:cNvCxnSpPr>
            <a:cxnSpLocks noChangeShapeType="1"/>
          </p:cNvCxnSpPr>
          <p:nvPr userDrawn="1"/>
        </p:nvCxnSpPr>
        <p:spPr bwMode="auto">
          <a:xfrm>
            <a:off x="1219200" y="914400"/>
            <a:ext cx="9753600" cy="0"/>
          </a:xfrm>
          <a:prstGeom prst="line">
            <a:avLst/>
          </a:prstGeom>
          <a:noFill/>
          <a:ln w="25400" algn="ctr">
            <a:solidFill>
              <a:srgbClr val="FFC000"/>
            </a:solidFill>
            <a:round/>
            <a:headEnd/>
            <a:tailEnd/>
          </a:ln>
        </p:spPr>
      </p:cxnSp>
      <p:sp>
        <p:nvSpPr>
          <p:cNvPr id="17" name="TextBox 16"/>
          <p:cNvSpPr txBox="1"/>
          <p:nvPr userDrawn="1"/>
        </p:nvSpPr>
        <p:spPr>
          <a:xfrm>
            <a:off x="5435402" y="1"/>
            <a:ext cx="1321196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1200" b="1" dirty="0">
                <a:solidFill>
                  <a:srgbClr val="009900"/>
                </a:solidFill>
                <a:latin typeface="+mn-lt"/>
                <a:cs typeface="+mn-cs"/>
              </a:rPr>
              <a:t>UNCLASSIFIED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5435402" y="6581776"/>
            <a:ext cx="1321196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1200" b="1" dirty="0">
                <a:solidFill>
                  <a:srgbClr val="009900"/>
                </a:solidFill>
                <a:latin typeface="+mn-lt"/>
                <a:cs typeface="+mn-cs"/>
              </a:rPr>
              <a:t>UNCLASSIFIED</a:t>
            </a:r>
          </a:p>
        </p:txBody>
      </p:sp>
      <p:cxnSp>
        <p:nvCxnSpPr>
          <p:cNvPr id="1034" name="Straight Connector 18"/>
          <p:cNvCxnSpPr>
            <a:cxnSpLocks noChangeShapeType="1"/>
          </p:cNvCxnSpPr>
          <p:nvPr userDrawn="1"/>
        </p:nvCxnSpPr>
        <p:spPr bwMode="auto">
          <a:xfrm>
            <a:off x="1219200" y="6553200"/>
            <a:ext cx="101600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35" name="Straight Connector 19"/>
          <p:cNvCxnSpPr>
            <a:cxnSpLocks noChangeShapeType="1"/>
          </p:cNvCxnSpPr>
          <p:nvPr userDrawn="1"/>
        </p:nvCxnSpPr>
        <p:spPr bwMode="auto">
          <a:xfrm>
            <a:off x="1219200" y="6477000"/>
            <a:ext cx="10160000" cy="0"/>
          </a:xfrm>
          <a:prstGeom prst="line">
            <a:avLst/>
          </a:prstGeom>
          <a:noFill/>
          <a:ln w="25400" algn="ctr">
            <a:solidFill>
              <a:srgbClr val="FFC000"/>
            </a:solidFill>
            <a:round/>
            <a:headEnd/>
            <a:tailEnd/>
          </a:ln>
        </p:spPr>
      </p:cxn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DA48FBC4-42AA-8EF6-35C0-73ECB13E7FD4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6079" y="58143"/>
            <a:ext cx="1016000" cy="762000"/>
          </a:xfrm>
          <a:prstGeom prst="rect">
            <a:avLst/>
          </a:prstGeom>
        </p:spPr>
      </p:pic>
      <p:pic>
        <p:nvPicPr>
          <p:cNvPr id="3" name="Picture 2" descr="TJAGLCS Crest">
            <a:extLst>
              <a:ext uri="{FF2B5EF4-FFF2-40B4-BE49-F238E27FC236}">
                <a16:creationId xmlns:a16="http://schemas.microsoft.com/office/drawing/2014/main" id="{44A9DF8F-D26D-3C64-6557-03ABC0EF83A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36" y="43065"/>
            <a:ext cx="1142731" cy="857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6201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0000"/>
        <a:buFont typeface="Wingdings" pitchFamily="2" charset="2"/>
        <a:buChar char="ü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90000"/>
        <a:buFont typeface="Wingdings" pitchFamily="2" charset="2"/>
        <a:buChar char="è"/>
        <a:defRPr sz="2800" b="1">
          <a:solidFill>
            <a:srgbClr val="6633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u"/>
        <a:defRPr sz="2400" b="1">
          <a:solidFill>
            <a:srgbClr val="0066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u"/>
        <a:defRPr sz="2000" b="1">
          <a:solidFill>
            <a:srgbClr val="0066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TJAGLCS-training@army.mil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1450969"/>
            <a:ext cx="9144000" cy="430887"/>
          </a:xfrm>
        </p:spPr>
        <p:txBody>
          <a:bodyPr/>
          <a:lstStyle/>
          <a:p>
            <a:r>
              <a:rPr lang="en-US" sz="2800" dirty="0"/>
              <a:t>TJAGLCS Training Package</a:t>
            </a:r>
            <a:endParaRPr lang="en-US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9261" y="4517023"/>
            <a:ext cx="7083879" cy="1752600"/>
          </a:xfrm>
        </p:spPr>
        <p:txBody>
          <a:bodyPr/>
          <a:lstStyle/>
          <a:p>
            <a:pPr>
              <a:tabLst>
                <a:tab pos="4572000" algn="l"/>
              </a:tabLst>
            </a:pPr>
            <a:r>
              <a:rPr lang="en-US" dirty="0"/>
              <a:t>Discipline in the Civil Service System</a:t>
            </a:r>
          </a:p>
          <a:p>
            <a:pPr>
              <a:tabLst>
                <a:tab pos="4572000" algn="l"/>
              </a:tabLst>
            </a:pPr>
            <a:r>
              <a:rPr lang="en-US" sz="2200" dirty="0"/>
              <a:t>December 2024</a:t>
            </a:r>
          </a:p>
        </p:txBody>
      </p:sp>
      <p:sp>
        <p:nvSpPr>
          <p:cNvPr id="5" name="AutoShape 2" descr="United States Army Judge Advocate General's Corps - Wikipedia">
            <a:extLst>
              <a:ext uri="{FF2B5EF4-FFF2-40B4-BE49-F238E27FC236}">
                <a16:creationId xmlns:a16="http://schemas.microsoft.com/office/drawing/2014/main" id="{5DFA56DA-FA36-3EF7-1620-4DF8181194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114800" y="1464677"/>
            <a:ext cx="33528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3C1597C2-5A93-6AB0-7A3F-68F914800A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6692" y="0"/>
            <a:ext cx="1145308" cy="1145308"/>
          </a:xfrm>
          <a:prstGeom prst="rect">
            <a:avLst/>
          </a:prstGeom>
        </p:spPr>
      </p:pic>
      <p:pic>
        <p:nvPicPr>
          <p:cNvPr id="4" name="Picture 2" descr="TJAGLCS Crest">
            <a:extLst>
              <a:ext uri="{FF2B5EF4-FFF2-40B4-BE49-F238E27FC236}">
                <a16:creationId xmlns:a16="http://schemas.microsoft.com/office/drawing/2014/main" id="{78F77D0C-2E3E-36F7-6CD8-EE256C27FA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150477"/>
            <a:ext cx="19812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277682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494969" y="321697"/>
            <a:ext cx="9020631" cy="987425"/>
          </a:xfrm>
          <a:noFill/>
          <a:ln w="38100">
            <a:noFill/>
          </a:ln>
        </p:spPr>
        <p:txBody>
          <a:bodyPr>
            <a:no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+mn-lt"/>
              </a:rPr>
              <a:t>How to Decide on Punishment: </a:t>
            </a:r>
            <a:br>
              <a:rPr lang="en-US" sz="4800" b="1" dirty="0">
                <a:solidFill>
                  <a:schemeClr val="bg1"/>
                </a:solidFill>
                <a:latin typeface="+mn-lt"/>
              </a:rPr>
            </a:br>
            <a:r>
              <a:rPr lang="en-US" sz="4800" b="1" dirty="0">
                <a:solidFill>
                  <a:srgbClr val="FFC000"/>
                </a:solidFill>
                <a:latin typeface="+mn-lt"/>
              </a:rPr>
              <a:t>The Douglas Factors</a:t>
            </a:r>
            <a:endParaRPr lang="en-US" sz="4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1623" y="1886860"/>
            <a:ext cx="11350171" cy="38164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All </a:t>
            </a:r>
            <a:r>
              <a:rPr lang="en-US" sz="2200" i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reasonable </a:t>
            </a:r>
            <a:r>
              <a:rPr lang="en-US" sz="22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factors </a:t>
            </a:r>
            <a:r>
              <a:rPr lang="en-US" sz="2200" u="sng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must</a:t>
            </a:r>
            <a:r>
              <a:rPr lang="en-US" sz="22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 be considered by the Deciding Official (appropriate penalty)</a:t>
            </a:r>
          </a:p>
          <a:p>
            <a:pPr marL="342900" indent="-342900">
              <a:buClr>
                <a:schemeClr val="accent4"/>
              </a:buClr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 marL="342900" indent="-342900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A list of </a:t>
            </a:r>
            <a:r>
              <a:rPr lang="en-US" sz="2200" u="sng" dirty="0">
                <a:solidFill>
                  <a:schemeClr val="accent4"/>
                </a:solidFill>
                <a:latin typeface="+mj-lt"/>
                <a:cs typeface="Arial" panose="020B0604020202020204" pitchFamily="34" charset="0"/>
              </a:rPr>
              <a:t>12</a:t>
            </a:r>
            <a:r>
              <a:rPr lang="en-US" sz="2200" dirty="0">
                <a:solidFill>
                  <a:schemeClr val="accent4"/>
                </a:solidFill>
                <a:latin typeface="+mj-lt"/>
                <a:cs typeface="Arial" panose="020B0604020202020204" pitchFamily="34" charset="0"/>
              </a:rPr>
              <a:t> factors </a:t>
            </a:r>
            <a:r>
              <a:rPr lang="en-US" sz="22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including:</a:t>
            </a:r>
          </a:p>
          <a:p>
            <a:pPr marL="742950" lvl="1" indent="-285750">
              <a:buClr>
                <a:schemeClr val="accent4"/>
              </a:buCl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Nature &amp; seriousness of offense</a:t>
            </a:r>
          </a:p>
          <a:p>
            <a:pPr marL="742950" lvl="1" indent="-285750">
              <a:buClr>
                <a:schemeClr val="accent4"/>
              </a:buCl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Past disciplinary &amp; work record</a:t>
            </a:r>
          </a:p>
          <a:p>
            <a:pPr marL="742950" lvl="1" indent="-285750">
              <a:buClr>
                <a:schemeClr val="accent4"/>
              </a:buCl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Consistent penalty w/ (other employees)(Table of Penalties)</a:t>
            </a:r>
          </a:p>
          <a:p>
            <a:pPr marL="742950" lvl="1" indent="-285750">
              <a:buClr>
                <a:schemeClr val="accent4"/>
              </a:buCl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Properly put on notice</a:t>
            </a:r>
          </a:p>
          <a:p>
            <a:pPr marL="742950" lvl="1" indent="-285750">
              <a:buClr>
                <a:schemeClr val="accent4"/>
              </a:buCl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Rehabilitation potential</a:t>
            </a:r>
          </a:p>
          <a:p>
            <a:pPr marL="742950" lvl="1" indent="-285750">
              <a:buClr>
                <a:schemeClr val="accent4"/>
              </a:buCl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Mitigating circumstances</a:t>
            </a:r>
          </a:p>
          <a:p>
            <a:pPr lvl="1">
              <a:buClr>
                <a:schemeClr val="accent5"/>
              </a:buClr>
            </a:pPr>
            <a:endParaRPr lang="en-US" sz="2200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buClr>
                <a:schemeClr val="accent5"/>
              </a:buClr>
            </a:pPr>
            <a:r>
              <a:rPr lang="en-US" sz="2200" b="1" i="1" u="sng" dirty="0">
                <a:solidFill>
                  <a:schemeClr val="accent4"/>
                </a:solidFill>
                <a:latin typeface="+mj-lt"/>
                <a:cs typeface="Arial"/>
              </a:rPr>
              <a:t>Failure to consider could mean MSPB modifies penalty (Ch. 75 only)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5110" y="6441003"/>
            <a:ext cx="115419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 Douglas v. Veterans Administration, 5 M.S.P.R. 280, 305-306 (1981)</a:t>
            </a:r>
          </a:p>
        </p:txBody>
      </p:sp>
    </p:spTree>
    <p:extLst>
      <p:ext uri="{BB962C8B-B14F-4D97-AF65-F5344CB8AC3E}">
        <p14:creationId xmlns:p14="http://schemas.microsoft.com/office/powerpoint/2010/main" val="2117997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073330" y="6536303"/>
            <a:ext cx="62266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bg1"/>
                </a:solidFill>
                <a:cs typeface="Arial" panose="020B0604020202020204" pitchFamily="34" charset="0"/>
              </a:rPr>
              <a:t>Source: AR 690-752, Table 3-1, published 10 February 2022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0746" y="1438089"/>
            <a:ext cx="9664592" cy="118209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0746" y="2620182"/>
            <a:ext cx="9664592" cy="3788001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6973842" y="5591775"/>
            <a:ext cx="4071456" cy="64870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788FD175-8DE4-48D6-8A61-EE7F1958717E}"/>
              </a:ext>
            </a:extLst>
          </p:cNvPr>
          <p:cNvSpPr txBox="1">
            <a:spLocks/>
          </p:cNvSpPr>
          <p:nvPr/>
        </p:nvSpPr>
        <p:spPr>
          <a:xfrm>
            <a:off x="1494969" y="321697"/>
            <a:ext cx="9020631" cy="987425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 dirty="0">
                <a:solidFill>
                  <a:schemeClr val="bg1"/>
                </a:solidFill>
                <a:latin typeface="+mn-lt"/>
              </a:rPr>
              <a:t>How to Decide on Punishment: </a:t>
            </a:r>
            <a:br>
              <a:rPr lang="en-US" sz="4800" b="1" dirty="0">
                <a:solidFill>
                  <a:schemeClr val="bg1"/>
                </a:solidFill>
                <a:latin typeface="+mn-lt"/>
              </a:rPr>
            </a:br>
            <a:r>
              <a:rPr lang="en-US" sz="4800" b="1" dirty="0">
                <a:solidFill>
                  <a:srgbClr val="FFC000"/>
                </a:solidFill>
                <a:latin typeface="+mn-lt"/>
              </a:rPr>
              <a:t>The Table of Penalties</a:t>
            </a:r>
            <a:endParaRPr lang="en-US" sz="4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26570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86" y="443192"/>
            <a:ext cx="9564689" cy="1792007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+mn-lt"/>
              </a:rPr>
              <a:t>Avoid “Ward” Violations:</a:t>
            </a:r>
            <a:br>
              <a:rPr lang="en-US" sz="6000" b="1" dirty="0">
                <a:solidFill>
                  <a:schemeClr val="bg1"/>
                </a:solidFill>
                <a:latin typeface="+mn-lt"/>
              </a:rPr>
            </a:br>
            <a:r>
              <a:rPr lang="en-US" sz="6000" b="1" dirty="0">
                <a:solidFill>
                  <a:schemeClr val="bg1"/>
                </a:solidFill>
                <a:latin typeface="+mn-lt"/>
              </a:rPr>
              <a:t>Provide Complete Notice</a:t>
            </a:r>
          </a:p>
        </p:txBody>
      </p:sp>
      <p:pic>
        <p:nvPicPr>
          <p:cNvPr id="4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0" y="2890110"/>
            <a:ext cx="3198881" cy="2841557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988638" y="2890110"/>
            <a:ext cx="6465207" cy="25017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sz="2200" b="1" dirty="0">
                <a:solidFill>
                  <a:schemeClr val="accent4"/>
                </a:solidFill>
              </a:rPr>
              <a:t>Ward violation</a:t>
            </a:r>
            <a:r>
              <a:rPr lang="en-US" sz="2200" dirty="0">
                <a:solidFill>
                  <a:schemeClr val="accent4"/>
                </a:solidFill>
              </a:rPr>
              <a:t>: </a:t>
            </a:r>
            <a:r>
              <a:rPr lang="en-US" sz="2200" dirty="0">
                <a:solidFill>
                  <a:schemeClr val="bg1"/>
                </a:solidFill>
              </a:rPr>
              <a:t>Employee lacks notice of </a:t>
            </a:r>
            <a:r>
              <a:rPr lang="en-US" sz="2200" u="sng" dirty="0">
                <a:solidFill>
                  <a:schemeClr val="bg1"/>
                </a:solidFill>
              </a:rPr>
              <a:t>new and material information</a:t>
            </a:r>
            <a:r>
              <a:rPr lang="en-US" sz="2200" dirty="0">
                <a:solidFill>
                  <a:schemeClr val="bg1"/>
                </a:solidFill>
              </a:rPr>
              <a:t> that the Deciding Official relies upon</a:t>
            </a:r>
          </a:p>
          <a:p>
            <a:pPr marL="0" indent="0">
              <a:buNone/>
            </a:pPr>
            <a:endParaRPr lang="en-US" sz="400" b="1" dirty="0">
              <a:solidFill>
                <a:schemeClr val="accent4"/>
              </a:solidFill>
            </a:endParaRPr>
          </a:p>
          <a:p>
            <a:r>
              <a:rPr lang="en-US" sz="2200" b="1" dirty="0">
                <a:solidFill>
                  <a:schemeClr val="accent4"/>
                </a:solidFill>
              </a:rPr>
              <a:t>Best practice</a:t>
            </a:r>
            <a:r>
              <a:rPr lang="en-US" sz="2200" dirty="0">
                <a:solidFill>
                  <a:schemeClr val="accent4"/>
                </a:solidFill>
              </a:rPr>
              <a:t>: </a:t>
            </a:r>
            <a:r>
              <a:rPr lang="en-US" sz="2200" dirty="0">
                <a:solidFill>
                  <a:schemeClr val="bg1"/>
                </a:solidFill>
              </a:rPr>
              <a:t>if Deciding Official becomes aware of new information, provide new notice to the employee</a:t>
            </a:r>
          </a:p>
        </p:txBody>
      </p:sp>
    </p:spTree>
    <p:extLst>
      <p:ext uri="{BB962C8B-B14F-4D97-AF65-F5344CB8AC3E}">
        <p14:creationId xmlns:p14="http://schemas.microsoft.com/office/powerpoint/2010/main" val="1411595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66" y="149719"/>
            <a:ext cx="11945257" cy="1014132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+mn-lt"/>
              </a:rPr>
              <a:t>Progressive vs. Punitive Discipline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</p:nvPr>
        </p:nvGraphicFramePr>
        <p:xfrm>
          <a:off x="1473169" y="1246186"/>
          <a:ext cx="9202852" cy="48686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>
            <a:off x="1494574" y="1246187"/>
            <a:ext cx="9202852" cy="830997"/>
          </a:xfrm>
          <a:prstGeom prst="rec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Progressive Discipline </a:t>
            </a:r>
            <a:r>
              <a:rPr lang="en-US" sz="2400">
                <a:solidFill>
                  <a:schemeClr val="bg1"/>
                </a:solidFill>
                <a:cs typeface="Arial" panose="020B0604020202020204" pitchFamily="34" charset="0"/>
              </a:rPr>
              <a:t>(most cases) - select the least severe penalty necessary to correct behavior.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94574" y="5367066"/>
            <a:ext cx="9202852" cy="830997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Punitive Discipline </a:t>
            </a:r>
            <a:r>
              <a:rPr lang="en-US" sz="2400" b="1">
                <a:solidFill>
                  <a:schemeClr val="accent4"/>
                </a:solidFill>
                <a:cs typeface="Arial" panose="020B0604020202020204" pitchFamily="34" charset="0"/>
              </a:rPr>
              <a:t>- </a:t>
            </a:r>
            <a:r>
              <a:rPr lang="en-US" sz="2400" b="1">
                <a:solidFill>
                  <a:schemeClr val="bg1"/>
                </a:solidFill>
                <a:cs typeface="Arial" panose="020B0604020202020204" pitchFamily="34" charset="0"/>
              </a:rPr>
              <a:t>select most severe penalty warranted to deter future misconduct. 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022120" y="4342357"/>
            <a:ext cx="21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Appealable to MSPB</a:t>
            </a:r>
          </a:p>
        </p:txBody>
      </p:sp>
      <p:sp>
        <p:nvSpPr>
          <p:cNvPr id="3" name="Oval 2"/>
          <p:cNvSpPr/>
          <p:nvPr/>
        </p:nvSpPr>
        <p:spPr>
          <a:xfrm>
            <a:off x="300446" y="2599509"/>
            <a:ext cx="2063932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Without duties or pay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 flipV="1">
            <a:off x="2429691" y="3095897"/>
            <a:ext cx="1593669" cy="679269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50A2F-1718-486C-8750-6DEDE59614F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130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91066-D09A-9D31-045D-27A49A83C6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3600" y="1887380"/>
            <a:ext cx="7772400" cy="984885"/>
          </a:xfrm>
        </p:spPr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B6F6C2-C981-F696-796D-6B636EF676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069" y="2379822"/>
            <a:ext cx="6400800" cy="1752600"/>
          </a:xfrm>
        </p:spPr>
        <p:txBody>
          <a:bodyPr/>
          <a:lstStyle/>
          <a:p>
            <a:pPr algn="ctr" latinLnBrk="0"/>
            <a:r>
              <a:rPr lang="en-US" b="0" i="0" u="none" strike="noStrike" dirty="0">
                <a:solidFill>
                  <a:srgbClr val="FFFFFF"/>
                </a:solidFill>
                <a:effectLst/>
                <a:latin typeface="Franklin Gothic Book" panose="020B0503020102020204" pitchFamily="34" charset="0"/>
                <a:hlinkClick r:id="rId2"/>
              </a:rPr>
              <a:t>Need Training Materials?</a:t>
            </a:r>
            <a:endParaRPr lang="en-US" b="0" i="0" dirty="0">
              <a:solidFill>
                <a:srgbClr val="FFFFFF"/>
              </a:solidFill>
              <a:effectLst/>
              <a:latin typeface="Franklin Gothic Book" panose="020B0503020102020204" pitchFamily="34" charset="0"/>
            </a:endParaRPr>
          </a:p>
          <a:p>
            <a:pPr algn="ctr" latinLnBrk="0"/>
            <a:r>
              <a:rPr lang="en-US" b="0" i="0" u="none" strike="noStrike" dirty="0">
                <a:solidFill>
                  <a:srgbClr val="FFFFFF"/>
                </a:solidFill>
                <a:effectLst/>
                <a:latin typeface="Franklin Gothic Book" panose="020B0503020102020204" pitchFamily="34" charset="0"/>
                <a:hlinkClick r:id="rId2"/>
              </a:rPr>
              <a:t>Have Training Materials?</a:t>
            </a:r>
            <a:endParaRPr lang="en-US" b="0" i="0" dirty="0">
              <a:solidFill>
                <a:srgbClr val="FFFFFF"/>
              </a:solidFill>
              <a:effectLst/>
              <a:latin typeface="Franklin Gothic Book" panose="020B0503020102020204" pitchFamily="34" charset="0"/>
            </a:endParaRPr>
          </a:p>
          <a:p>
            <a:pPr algn="ctr" latinLnBrk="0"/>
            <a:r>
              <a:rPr lang="en-US" b="0" i="0" u="none" strike="noStrike" dirty="0">
                <a:solidFill>
                  <a:srgbClr val="FFFFFF"/>
                </a:solidFill>
                <a:effectLst/>
                <a:latin typeface="Franklin Gothic Book" panose="020B0503020102020204" pitchFamily="34" charset="0"/>
                <a:hlinkClick r:id="rId2"/>
              </a:rPr>
              <a:t>Questions?</a:t>
            </a:r>
            <a:endParaRPr lang="en-US" b="0" i="0" dirty="0">
              <a:solidFill>
                <a:srgbClr val="FFFFFF"/>
              </a:solidFill>
              <a:effectLst/>
              <a:latin typeface="Franklin Gothic Book" panose="020B0503020102020204" pitchFamily="34" charset="0"/>
            </a:endParaRPr>
          </a:p>
          <a:p>
            <a:pPr algn="ctr" latinLnBrk="0"/>
            <a:r>
              <a:rPr lang="en-US" b="0" i="0" u="none" strike="noStrike" dirty="0">
                <a:solidFill>
                  <a:srgbClr val="FFFFFF"/>
                </a:solidFill>
                <a:effectLst/>
                <a:latin typeface="Franklin Gothic Book" panose="020B0503020102020204" pitchFamily="34" charset="0"/>
                <a:hlinkClick r:id="rId2"/>
              </a:rPr>
              <a:t>Contact Us!</a:t>
            </a:r>
            <a:endParaRPr lang="en-US" b="0" i="0" u="none" strike="noStrike" dirty="0">
              <a:solidFill>
                <a:srgbClr val="FFFFFF"/>
              </a:solidFill>
              <a:effectLst/>
              <a:latin typeface="Franklin Gothic Book" panose="020B0503020102020204" pitchFamily="34" charset="0"/>
            </a:endParaRPr>
          </a:p>
          <a:p>
            <a:pPr algn="ctr" latinLnBrk="0"/>
            <a:endParaRPr lang="en-US" b="0" i="0" dirty="0">
              <a:solidFill>
                <a:srgbClr val="FFFFFF"/>
              </a:solidFill>
              <a:effectLst/>
              <a:latin typeface="Franklin Gothic Book" panose="020B0503020102020204" pitchFamily="34" charset="0"/>
            </a:endParaRPr>
          </a:p>
          <a:p>
            <a:pPr algn="ctr" latinLnBrk="0"/>
            <a:r>
              <a:rPr lang="en-US" b="0" i="0" u="none" strike="noStrike" dirty="0">
                <a:solidFill>
                  <a:srgbClr val="00B0F0"/>
                </a:solidFill>
                <a:effectLst/>
                <a:latin typeface="Franklin Gothic Book" panose="020B05030201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TJAGLCS-training@army.mil</a:t>
            </a:r>
            <a:endParaRPr lang="en-US" b="0" i="0" dirty="0">
              <a:solidFill>
                <a:srgbClr val="00B0F0"/>
              </a:solidFill>
              <a:effectLst/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37454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AEBBB6A-635A-0681-4D87-1495ED2AF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0" y="1295401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kern="100" dirty="0">
                <a:solidFill>
                  <a:srgbClr val="000000"/>
                </a:solidFill>
                <a:latin typeface="Publico"/>
                <a:ea typeface="Calibri" panose="020F0502020204030204" pitchFamily="34" charset="0"/>
                <a:cs typeface="Times New Roman" panose="02020603050405020304" pitchFamily="18" charset="0"/>
              </a:rPr>
              <a:t>The information provided throughout this training aid does not, and is not intended to, constitute legal advice; instead, all information, laws, statues, content, and materials for this training aid are for general informational purposes only.  This </a:t>
            </a:r>
            <a:r>
              <a:rPr lang="en-US" kern="100" dirty="0">
                <a:solidFill>
                  <a:srgbClr val="000000"/>
                </a:solidFill>
                <a:effectLst/>
                <a:latin typeface="Publico"/>
                <a:ea typeface="Calibri" panose="020F0502020204030204" pitchFamily="34" charset="0"/>
                <a:cs typeface="Times New Roman" panose="02020603050405020304" pitchFamily="18" charset="0"/>
              </a:rPr>
              <a:t>training aid may not constitute the most up-to-date legal or other relevant legal information.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Judge Advocates need to conduct their own due diligence through independent further legal research on any specific legal issue contained in this training package. </a:t>
            </a:r>
            <a:r>
              <a:rPr lang="en-US" kern="100" dirty="0">
                <a:solidFill>
                  <a:srgbClr val="000000"/>
                </a:solidFill>
                <a:effectLst/>
                <a:latin typeface="Publico"/>
                <a:ea typeface="Calibri" panose="020F0502020204030204" pitchFamily="34" charset="0"/>
                <a:cs typeface="Times New Roman" panose="02020603050405020304" pitchFamily="18" charset="0"/>
              </a:rPr>
              <a:t>No reader, user, or trainee of this product should act or refrain from acting based on information from this training aid without first seeking legal advice from an attorney in the relevant jurisdiction. 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39638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371" y="689845"/>
            <a:ext cx="11614677" cy="1671102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>
                <a:solidFill>
                  <a:schemeClr val="accent4"/>
                </a:solidFill>
                <a:latin typeface="+mn-lt"/>
                <a:cs typeface="Calibri Light"/>
              </a:rPr>
              <a:t>DISCIPLINARY ACTIONS FOR CIVILIANS</a:t>
            </a:r>
            <a:br>
              <a:rPr lang="en-US" b="1" dirty="0">
                <a:solidFill>
                  <a:schemeClr val="accent4"/>
                </a:solidFill>
                <a:latin typeface="Calibri Light"/>
                <a:cs typeface="Calibri Light"/>
              </a:rPr>
            </a:br>
            <a:endParaRPr lang="en-US" sz="2800" dirty="0">
              <a:solidFill>
                <a:srgbClr val="FFC000"/>
              </a:solidFill>
              <a:latin typeface="+mn-lt"/>
              <a:cs typeface="Calibri Ligh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206" y="3070187"/>
            <a:ext cx="10547586" cy="3265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035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0727" y="184532"/>
            <a:ext cx="10515600" cy="1325563"/>
          </a:xfrm>
        </p:spPr>
        <p:txBody>
          <a:bodyPr/>
          <a:lstStyle/>
          <a:p>
            <a:pPr algn="ctr"/>
            <a:r>
              <a:rPr lang="en-US" sz="6000">
                <a:solidFill>
                  <a:schemeClr val="bg1"/>
                </a:solidFill>
              </a:rPr>
              <a:t>The Conventional Wisdom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64985" y="1539733"/>
            <a:ext cx="10700657" cy="457864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4"/>
              </a:buClr>
              <a:buNone/>
            </a:pPr>
            <a:r>
              <a:rPr lang="en-US">
                <a:solidFill>
                  <a:schemeClr val="bg1"/>
                </a:solidFill>
              </a:rPr>
              <a:t>Disciplining civilian employees is: </a:t>
            </a:r>
          </a:p>
          <a:p>
            <a:pPr>
              <a:buClr>
                <a:schemeClr val="accent4"/>
              </a:buClr>
              <a:buFont typeface="Courier New" panose="02070309020205020404" pitchFamily="49" charset="0"/>
              <a:buChar char="o"/>
            </a:pPr>
            <a:r>
              <a:rPr lang="en-US">
                <a:solidFill>
                  <a:schemeClr val="bg1"/>
                </a:solidFill>
              </a:rPr>
              <a:t>  </a:t>
            </a:r>
            <a:r>
              <a:rPr lang="en-US">
                <a:solidFill>
                  <a:schemeClr val="accent4"/>
                </a:solidFill>
              </a:rPr>
              <a:t>Too hard</a:t>
            </a:r>
          </a:p>
          <a:p>
            <a:pPr>
              <a:buClr>
                <a:schemeClr val="accent4"/>
              </a:buClr>
              <a:buFont typeface="Courier New" panose="02070309020205020404" pitchFamily="49" charset="0"/>
              <a:buChar char="o"/>
            </a:pPr>
            <a:r>
              <a:rPr lang="en-US">
                <a:solidFill>
                  <a:schemeClr val="accent4"/>
                </a:solidFill>
              </a:rPr>
              <a:t>  Takes too long</a:t>
            </a:r>
          </a:p>
          <a:p>
            <a:pPr marL="0" indent="0">
              <a:buClr>
                <a:schemeClr val="accent4"/>
              </a:buClr>
              <a:buNone/>
            </a:pPr>
            <a:endParaRPr lang="en-US">
              <a:solidFill>
                <a:schemeClr val="bg1"/>
              </a:solidFill>
            </a:endParaRPr>
          </a:p>
          <a:p>
            <a:pPr marL="0" indent="0">
              <a:buClr>
                <a:schemeClr val="accent4"/>
              </a:buClr>
              <a:buNone/>
            </a:pPr>
            <a:r>
              <a:rPr lang="en-US">
                <a:solidFill>
                  <a:schemeClr val="bg1"/>
                </a:solidFill>
              </a:rPr>
              <a:t>The </a:t>
            </a:r>
            <a:r>
              <a:rPr lang="en-US">
                <a:solidFill>
                  <a:schemeClr val="accent4"/>
                </a:solidFill>
              </a:rPr>
              <a:t>reality</a:t>
            </a:r>
            <a:r>
              <a:rPr lang="en-US">
                <a:solidFill>
                  <a:schemeClr val="bg1"/>
                </a:solidFill>
              </a:rPr>
              <a:t>:  Civilian employee discipline is </a:t>
            </a:r>
            <a:r>
              <a:rPr lang="en-US" b="1">
                <a:solidFill>
                  <a:schemeClr val="accent4"/>
                </a:solidFill>
              </a:rPr>
              <a:t>essential</a:t>
            </a:r>
            <a:r>
              <a:rPr lang="en-US">
                <a:solidFill>
                  <a:schemeClr val="bg1"/>
                </a:solidFill>
              </a:rPr>
              <a:t> to readiness and good order and discipline </a:t>
            </a:r>
          </a:p>
          <a:p>
            <a:pPr marL="0" indent="0">
              <a:buClr>
                <a:schemeClr val="accent4"/>
              </a:buClr>
              <a:buNone/>
            </a:pPr>
            <a:endParaRPr lang="en-US">
              <a:solidFill>
                <a:schemeClr val="bg1"/>
              </a:solidFill>
            </a:endParaRPr>
          </a:p>
          <a:p>
            <a:pPr marL="0" indent="0" algn="ctr">
              <a:buClr>
                <a:schemeClr val="accent4"/>
              </a:buClr>
              <a:buNone/>
            </a:pPr>
            <a:r>
              <a:rPr lang="en-US" sz="4000" b="1">
                <a:solidFill>
                  <a:schemeClr val="accent4"/>
                </a:solidFill>
              </a:rPr>
              <a:t>BOTTOM LINE:  YOU </a:t>
            </a:r>
            <a:r>
              <a:rPr lang="en-US" sz="4000" b="1" i="1">
                <a:solidFill>
                  <a:schemeClr val="accent4"/>
                </a:solidFill>
              </a:rPr>
              <a:t>MUST</a:t>
            </a:r>
            <a:r>
              <a:rPr lang="en-US" sz="4000" b="1">
                <a:solidFill>
                  <a:schemeClr val="accent4"/>
                </a:solidFill>
              </a:rPr>
              <a:t> </a:t>
            </a:r>
          </a:p>
          <a:p>
            <a:pPr marL="0" indent="0" algn="ctr">
              <a:buClr>
                <a:schemeClr val="accent4"/>
              </a:buClr>
              <a:buNone/>
            </a:pPr>
            <a:r>
              <a:rPr lang="en-US" sz="4000" b="1">
                <a:solidFill>
                  <a:schemeClr val="accent4"/>
                </a:solidFill>
              </a:rPr>
              <a:t>BECOME CONFIDENT IN THE PROCESS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27532" y="1982436"/>
            <a:ext cx="5611587" cy="15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4"/>
              </a:buClr>
              <a:buFont typeface="Courier New" panose="02070309020205020404" pitchFamily="49" charset="0"/>
              <a:buChar char="o"/>
            </a:pPr>
            <a:r>
              <a:rPr lang="en-US">
                <a:solidFill>
                  <a:schemeClr val="accent4"/>
                </a:solidFill>
              </a:rPr>
              <a:t>  Is ineffective</a:t>
            </a:r>
          </a:p>
          <a:p>
            <a:pPr>
              <a:buClr>
                <a:schemeClr val="accent4"/>
              </a:buClr>
              <a:buFont typeface="Courier New" panose="02070309020205020404" pitchFamily="49" charset="0"/>
              <a:buChar char="o"/>
            </a:pPr>
            <a:r>
              <a:rPr lang="en-US">
                <a:solidFill>
                  <a:schemeClr val="accent4"/>
                </a:solidFill>
              </a:rPr>
              <a:t>  Just cannot be done</a:t>
            </a:r>
          </a:p>
          <a:p>
            <a:pPr marL="0" indent="0">
              <a:buClr>
                <a:schemeClr val="accent4"/>
              </a:buClr>
              <a:buNone/>
            </a:pP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207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>
                <a:solidFill>
                  <a:schemeClr val="bg1"/>
                </a:solidFill>
              </a:rPr>
              <a:t>Keys to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0" y="2214038"/>
            <a:ext cx="7416282" cy="2670175"/>
          </a:xfrm>
        </p:spPr>
        <p:txBody>
          <a:bodyPr>
            <a:normAutofit fontScale="92500"/>
          </a:bodyPr>
          <a:lstStyle/>
          <a:p>
            <a:pPr>
              <a:buClr>
                <a:schemeClr val="accent4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bg1"/>
                </a:solidFill>
              </a:rPr>
              <a:t> Patience – this is labor intensive (</a:t>
            </a:r>
            <a:r>
              <a:rPr lang="en-US" dirty="0">
                <a:solidFill>
                  <a:schemeClr val="accent4"/>
                </a:solidFill>
              </a:rPr>
              <a:t>time consuming</a:t>
            </a:r>
            <a:r>
              <a:rPr lang="en-US" dirty="0">
                <a:solidFill>
                  <a:schemeClr val="bg1"/>
                </a:solidFill>
              </a:rPr>
              <a:t>)</a:t>
            </a:r>
          </a:p>
          <a:p>
            <a:pPr>
              <a:buClr>
                <a:schemeClr val="accent4"/>
              </a:buClr>
              <a:buFont typeface="Courier New" panose="02070309020205020404" pitchFamily="49" charset="0"/>
              <a:buChar char="o"/>
            </a:pPr>
            <a:endParaRPr lang="en-US" sz="500" dirty="0">
              <a:solidFill>
                <a:schemeClr val="bg1"/>
              </a:solidFill>
            </a:endParaRPr>
          </a:p>
          <a:p>
            <a:pPr>
              <a:buClr>
                <a:schemeClr val="accent4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bg1"/>
                </a:solidFill>
              </a:rPr>
              <a:t> Attention to detail (</a:t>
            </a:r>
            <a:r>
              <a:rPr lang="en-US" dirty="0">
                <a:solidFill>
                  <a:schemeClr val="accent4"/>
                </a:solidFill>
              </a:rPr>
              <a:t>documentation</a:t>
            </a:r>
            <a:r>
              <a:rPr lang="en-US" dirty="0">
                <a:solidFill>
                  <a:schemeClr val="bg1"/>
                </a:solidFill>
              </a:rPr>
              <a:t>)</a:t>
            </a:r>
          </a:p>
          <a:p>
            <a:pPr>
              <a:buClr>
                <a:schemeClr val="accent4"/>
              </a:buClr>
              <a:buFont typeface="Courier New" panose="02070309020205020404" pitchFamily="49" charset="0"/>
              <a:buChar char="o"/>
            </a:pPr>
            <a:endParaRPr lang="en-US" sz="500" dirty="0">
              <a:solidFill>
                <a:schemeClr val="bg1"/>
              </a:solidFill>
            </a:endParaRPr>
          </a:p>
          <a:p>
            <a:pPr>
              <a:buClr>
                <a:schemeClr val="accent4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bg1"/>
                </a:solidFill>
              </a:rPr>
              <a:t> Team effort (</a:t>
            </a:r>
            <a:r>
              <a:rPr lang="en-US" dirty="0">
                <a:solidFill>
                  <a:schemeClr val="accent4"/>
                </a:solidFill>
              </a:rPr>
              <a:t>support staff</a:t>
            </a:r>
            <a:r>
              <a:rPr lang="en-US" dirty="0">
                <a:solidFill>
                  <a:schemeClr val="bg1"/>
                </a:solidFill>
              </a:rPr>
              <a:t>)</a:t>
            </a:r>
          </a:p>
          <a:p>
            <a:pPr>
              <a:buClr>
                <a:schemeClr val="accent4"/>
              </a:buClr>
              <a:buFont typeface="Courier New" panose="02070309020205020404" pitchFamily="49" charset="0"/>
              <a:buChar char="o"/>
            </a:pPr>
            <a:endParaRPr lang="en-US" sz="500" dirty="0">
              <a:solidFill>
                <a:schemeClr val="bg1"/>
              </a:solidFill>
            </a:endParaRPr>
          </a:p>
          <a:p>
            <a:pPr>
              <a:buClr>
                <a:schemeClr val="accent4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bg1"/>
                </a:solidFill>
              </a:rPr>
              <a:t> Effective communication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916" y="1929728"/>
            <a:ext cx="3056022" cy="2998543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771524" y="5407564"/>
            <a:ext cx="10915651" cy="6947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5000">
                <a:solidFill>
                  <a:schemeClr val="accent4"/>
                </a:solidFill>
              </a:rPr>
              <a:t>Consistent, deliberate, transparent</a:t>
            </a:r>
          </a:p>
        </p:txBody>
      </p:sp>
    </p:spTree>
    <p:extLst>
      <p:ext uri="{BB962C8B-B14F-4D97-AF65-F5344CB8AC3E}">
        <p14:creationId xmlns:p14="http://schemas.microsoft.com/office/powerpoint/2010/main" val="4281812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2533" y="220185"/>
            <a:ext cx="9404723" cy="140053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+mn-lt"/>
              </a:rPr>
              <a:t>Your Management Team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87599" y="1685238"/>
            <a:ext cx="1450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Manager /</a:t>
            </a:r>
          </a:p>
          <a:p>
            <a:pPr algn="ctr"/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Supervisor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68133" y="1685238"/>
            <a:ext cx="1544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abor</a:t>
            </a:r>
          </a:p>
          <a:p>
            <a:pPr algn="ctr"/>
            <a:r>
              <a:rPr lang="en-US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ounselor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15559" y="2707583"/>
            <a:ext cx="25285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ivilian </a:t>
            </a:r>
            <a:r>
              <a:rPr lang="en-US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uman </a:t>
            </a:r>
            <a:r>
              <a:rPr lang="en-US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esources </a:t>
            </a:r>
            <a:r>
              <a:rPr lang="en-US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gency (</a:t>
            </a:r>
            <a:r>
              <a:rPr lang="en-US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CHRA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algn="ctr"/>
            <a:r>
              <a:rPr lang="en-US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abor </a:t>
            </a:r>
            <a:r>
              <a:rPr lang="en-US" b="1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gmt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mployee </a:t>
            </a:r>
            <a:r>
              <a:rPr lang="en-US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elations (</a:t>
            </a:r>
            <a:r>
              <a:rPr lang="en-US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LMER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Specialist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62462" y="3229941"/>
            <a:ext cx="16082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 </a:t>
            </a:r>
            <a:r>
              <a:rPr lang="en-US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mployment </a:t>
            </a:r>
            <a:r>
              <a:rPr lang="en-US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pportunity Manager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96124" y="5258368"/>
            <a:ext cx="1544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isability </a:t>
            </a:r>
            <a:r>
              <a:rPr lang="en-US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rogram </a:t>
            </a:r>
            <a:r>
              <a:rPr lang="en-US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anager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12151" y="5198319"/>
            <a:ext cx="15440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mployee </a:t>
            </a:r>
            <a:r>
              <a:rPr lang="en-US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ssistance </a:t>
            </a:r>
            <a:r>
              <a:rPr lang="en-US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rogram Counselor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07757" y="1472762"/>
            <a:ext cx="18114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Workers</a:t>
            </a:r>
          </a:p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Compensation</a:t>
            </a:r>
          </a:p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Specialist</a:t>
            </a:r>
          </a:p>
        </p:txBody>
      </p:sp>
      <p:sp>
        <p:nvSpPr>
          <p:cNvPr id="16" name="Oval 15"/>
          <p:cNvSpPr/>
          <p:nvPr/>
        </p:nvSpPr>
        <p:spPr>
          <a:xfrm rot="20570066">
            <a:off x="8590637" y="5090776"/>
            <a:ext cx="1398584" cy="916002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Union?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02050" y="5220423"/>
            <a:ext cx="1544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USALSA</a:t>
            </a:r>
          </a:p>
          <a:p>
            <a:pPr algn="ctr"/>
            <a:r>
              <a:rPr lang="en-US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</a:p>
          <a:p>
            <a:pPr algn="ctr"/>
            <a:r>
              <a:rPr lang="en-US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DOJ</a:t>
            </a:r>
          </a:p>
        </p:txBody>
      </p:sp>
      <p:pic>
        <p:nvPicPr>
          <p:cNvPr id="17" name="Content Placeholder 16" descr="A sign in front of a building&#10;&#10;Description automatically generated with medium confidence">
            <a:extLst>
              <a:ext uri="{FF2B5EF4-FFF2-40B4-BE49-F238E27FC236}">
                <a16:creationId xmlns:a16="http://schemas.microsoft.com/office/drawing/2014/main" id="{C23078AA-BA49-BA36-9A02-61A1ACF263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8516" y="2648920"/>
            <a:ext cx="2909261" cy="2119114"/>
          </a:xfrm>
        </p:spPr>
      </p:pic>
    </p:spTree>
    <p:extLst>
      <p:ext uri="{BB962C8B-B14F-4D97-AF65-F5344CB8AC3E}">
        <p14:creationId xmlns:p14="http://schemas.microsoft.com/office/powerpoint/2010/main" val="1765410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0880" y="217298"/>
            <a:ext cx="9404723" cy="140053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+mn-lt"/>
              </a:rPr>
              <a:t>Performance / Misconduct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52652" y="1986411"/>
            <a:ext cx="27278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chemeClr val="accent4"/>
                </a:solidFill>
                <a:latin typeface="+mj-lt"/>
              </a:rPr>
              <a:t>Chapter 43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3510" y="3019008"/>
            <a:ext cx="43714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chemeClr val="bg1"/>
                </a:solidFill>
                <a:latin typeface="+mj-lt"/>
              </a:rPr>
              <a:t>“Performance which fails to meet </a:t>
            </a:r>
            <a:r>
              <a:rPr lang="en-US" sz="2200" u="sng">
                <a:solidFill>
                  <a:schemeClr val="bg1"/>
                </a:solidFill>
                <a:latin typeface="+mj-lt"/>
              </a:rPr>
              <a:t>established</a:t>
            </a:r>
            <a:r>
              <a:rPr lang="en-US" sz="2200">
                <a:solidFill>
                  <a:schemeClr val="bg1"/>
                </a:solidFill>
                <a:latin typeface="+mj-lt"/>
              </a:rPr>
              <a:t> performance </a:t>
            </a:r>
            <a:r>
              <a:rPr lang="en-US" sz="2200" u="sng">
                <a:solidFill>
                  <a:schemeClr val="bg1"/>
                </a:solidFill>
                <a:latin typeface="+mj-lt"/>
              </a:rPr>
              <a:t>standards</a:t>
            </a:r>
            <a:r>
              <a:rPr lang="en-US" sz="2200">
                <a:solidFill>
                  <a:schemeClr val="bg1"/>
                </a:solidFill>
                <a:latin typeface="+mj-lt"/>
              </a:rPr>
              <a:t> in one or more </a:t>
            </a:r>
            <a:r>
              <a:rPr lang="en-US" sz="2200" u="sng">
                <a:solidFill>
                  <a:schemeClr val="bg1"/>
                </a:solidFill>
                <a:latin typeface="+mj-lt"/>
              </a:rPr>
              <a:t>critical elements</a:t>
            </a:r>
            <a:r>
              <a:rPr lang="en-US" sz="2200">
                <a:solidFill>
                  <a:schemeClr val="bg1"/>
                </a:solidFill>
                <a:latin typeface="+mj-lt"/>
              </a:rPr>
              <a:t> of the employee’s position”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81503" y="3099830"/>
            <a:ext cx="437147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chemeClr val="bg1"/>
                </a:solidFill>
              </a:rPr>
              <a:t>“Any type of </a:t>
            </a:r>
            <a:r>
              <a:rPr lang="en-US" sz="2200" u="sng">
                <a:solidFill>
                  <a:schemeClr val="bg1"/>
                </a:solidFill>
              </a:rPr>
              <a:t>behavior or action</a:t>
            </a:r>
            <a:r>
              <a:rPr lang="en-US" sz="2200">
                <a:solidFill>
                  <a:schemeClr val="bg1"/>
                </a:solidFill>
              </a:rPr>
              <a:t> that adversely effects the </a:t>
            </a:r>
            <a:r>
              <a:rPr lang="en-US" sz="2200" u="sng">
                <a:solidFill>
                  <a:schemeClr val="bg1"/>
                </a:solidFill>
              </a:rPr>
              <a:t>efficiency of the service</a:t>
            </a:r>
            <a:r>
              <a:rPr lang="en-US" sz="2200">
                <a:solidFill>
                  <a:schemeClr val="bg1"/>
                </a:solidFill>
              </a:rPr>
              <a:t>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3510" y="4846793"/>
            <a:ext cx="43714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</a:rPr>
              <a:t>i.e. Performance Element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89262" y="4719377"/>
            <a:ext cx="45559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</a:rPr>
              <a:t>i.e. </a:t>
            </a:r>
            <a:r>
              <a:rPr lang="en-US" sz="2200" b="1" u="sng" dirty="0">
                <a:solidFill>
                  <a:schemeClr val="bg1"/>
                </a:solidFill>
              </a:rPr>
              <a:t>On or off duty misconduct</a:t>
            </a:r>
            <a:r>
              <a:rPr lang="en-US" sz="2200" b="1" dirty="0">
                <a:solidFill>
                  <a:schemeClr val="bg1"/>
                </a:solidFill>
              </a:rPr>
              <a:t>, AWOL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380987" y="5776024"/>
            <a:ext cx="215651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>
                <a:solidFill>
                  <a:schemeClr val="accent4"/>
                </a:solidFill>
                <a:cs typeface="Arial" panose="020B0604020202020204" pitchFamily="34" charset="0"/>
              </a:rPr>
              <a:t>5 C.F.R. Part 432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529343" y="1986411"/>
            <a:ext cx="27278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chemeClr val="accent4"/>
                </a:solidFill>
                <a:latin typeface="+mj-lt"/>
              </a:rPr>
              <a:t>Chapter 75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814985" y="5612392"/>
            <a:ext cx="215651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>
                <a:solidFill>
                  <a:schemeClr val="accent4"/>
                </a:solidFill>
                <a:cs typeface="Arial" panose="020B0604020202020204" pitchFamily="34" charset="0"/>
              </a:rPr>
              <a:t>5 C.F.R. Part 752</a:t>
            </a:r>
          </a:p>
        </p:txBody>
      </p:sp>
    </p:spTree>
    <p:extLst>
      <p:ext uri="{BB962C8B-B14F-4D97-AF65-F5344CB8AC3E}">
        <p14:creationId xmlns:p14="http://schemas.microsoft.com/office/powerpoint/2010/main" val="3772608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0880" y="217298"/>
            <a:ext cx="9404723" cy="140053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+mn-lt"/>
              </a:rPr>
              <a:t>Chapter 43 Process</a:t>
            </a:r>
            <a:br>
              <a:rPr lang="en-US" sz="6000" b="1" dirty="0">
                <a:solidFill>
                  <a:schemeClr val="bg1"/>
                </a:solidFill>
                <a:latin typeface="+mn-lt"/>
              </a:rPr>
            </a:br>
            <a:r>
              <a:rPr lang="en-US" sz="4900" b="1" dirty="0">
                <a:solidFill>
                  <a:srgbClr val="FFC000"/>
                </a:solidFill>
                <a:latin typeface="+mn-lt"/>
              </a:rPr>
              <a:t>Performance</a:t>
            </a:r>
            <a:endParaRPr lang="en-US" sz="4900" b="1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F2B4671-E9DE-9E88-A7A9-076F89975631}"/>
              </a:ext>
            </a:extLst>
          </p:cNvPr>
          <p:cNvGrpSpPr/>
          <p:nvPr/>
        </p:nvGrpSpPr>
        <p:grpSpPr>
          <a:xfrm>
            <a:off x="120784" y="2553415"/>
            <a:ext cx="2360723" cy="1094904"/>
            <a:chOff x="3633" y="1472762"/>
            <a:chExt cx="1939172" cy="702000"/>
          </a:xfrm>
        </p:grpSpPr>
        <p:sp>
          <p:nvSpPr>
            <p:cNvPr id="15" name="Arrow: Chevron 14">
              <a:extLst>
                <a:ext uri="{FF2B5EF4-FFF2-40B4-BE49-F238E27FC236}">
                  <a16:creationId xmlns:a16="http://schemas.microsoft.com/office/drawing/2014/main" id="{6E210641-9BF9-1980-9953-CEC30CFE9EC0}"/>
                </a:ext>
              </a:extLst>
            </p:cNvPr>
            <p:cNvSpPr/>
            <p:nvPr/>
          </p:nvSpPr>
          <p:spPr>
            <a:xfrm>
              <a:off x="3633" y="1472762"/>
              <a:ext cx="1939172" cy="702000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Arrow: Chevron 4">
              <a:extLst>
                <a:ext uri="{FF2B5EF4-FFF2-40B4-BE49-F238E27FC236}">
                  <a16:creationId xmlns:a16="http://schemas.microsoft.com/office/drawing/2014/main" id="{D8267CE2-0817-D70B-BC15-0BF470856F88}"/>
                </a:ext>
              </a:extLst>
            </p:cNvPr>
            <p:cNvSpPr txBox="1"/>
            <p:nvPr/>
          </p:nvSpPr>
          <p:spPr>
            <a:xfrm>
              <a:off x="354633" y="1472762"/>
              <a:ext cx="1290231" cy="702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6007" tIns="18669" rIns="18669" bIns="18669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Unacceptable performance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0397125-AF32-A412-2819-F5D984837F10}"/>
              </a:ext>
            </a:extLst>
          </p:cNvPr>
          <p:cNvGrpSpPr/>
          <p:nvPr/>
        </p:nvGrpSpPr>
        <p:grpSpPr>
          <a:xfrm>
            <a:off x="2060829" y="2565392"/>
            <a:ext cx="2499950" cy="1082927"/>
            <a:chOff x="1726805" y="1472762"/>
            <a:chExt cx="1939172" cy="702000"/>
          </a:xfrm>
        </p:grpSpPr>
        <p:sp>
          <p:nvSpPr>
            <p:cNvPr id="27" name="Arrow: Chevron 26">
              <a:extLst>
                <a:ext uri="{FF2B5EF4-FFF2-40B4-BE49-F238E27FC236}">
                  <a16:creationId xmlns:a16="http://schemas.microsoft.com/office/drawing/2014/main" id="{4D09F7F0-7FC0-D1E0-35DC-F3D959765DB0}"/>
                </a:ext>
              </a:extLst>
            </p:cNvPr>
            <p:cNvSpPr/>
            <p:nvPr/>
          </p:nvSpPr>
          <p:spPr>
            <a:xfrm>
              <a:off x="1726805" y="1472762"/>
              <a:ext cx="1939172" cy="702000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90000"/>
                <a:hueOff val="0"/>
                <a:satOff val="0"/>
                <a:lumOff val="0"/>
                <a:alphaOff val="-8000"/>
              </a:schemeClr>
            </a:fillRef>
            <a:effectRef idx="0">
              <a:schemeClr val="accent4">
                <a:alpha val="90000"/>
                <a:hueOff val="0"/>
                <a:satOff val="0"/>
                <a:lumOff val="0"/>
                <a:alphaOff val="-800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4" name="Arrow: Chevron 4">
              <a:extLst>
                <a:ext uri="{FF2B5EF4-FFF2-40B4-BE49-F238E27FC236}">
                  <a16:creationId xmlns:a16="http://schemas.microsoft.com/office/drawing/2014/main" id="{5CB81295-608E-00BD-701C-614069BD8A70}"/>
                </a:ext>
              </a:extLst>
            </p:cNvPr>
            <p:cNvSpPr txBox="1"/>
            <p:nvPr/>
          </p:nvSpPr>
          <p:spPr>
            <a:xfrm>
              <a:off x="2077805" y="1472762"/>
              <a:ext cx="1237172" cy="702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2007" tIns="17336" rIns="17336" bIns="17336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Performance Improvement Plan (PIP)</a:t>
              </a:r>
              <a:endParaRPr lang="en-US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EF984CD8-562C-AE61-843E-9F20FBC28FA1}"/>
              </a:ext>
            </a:extLst>
          </p:cNvPr>
          <p:cNvGrpSpPr/>
          <p:nvPr/>
        </p:nvGrpSpPr>
        <p:grpSpPr>
          <a:xfrm>
            <a:off x="4151225" y="2559404"/>
            <a:ext cx="2381387" cy="1082926"/>
            <a:chOff x="3449978" y="1472762"/>
            <a:chExt cx="1939172" cy="702000"/>
          </a:xfrm>
        </p:grpSpPr>
        <p:sp>
          <p:nvSpPr>
            <p:cNvPr id="36" name="Arrow: Chevron 35">
              <a:extLst>
                <a:ext uri="{FF2B5EF4-FFF2-40B4-BE49-F238E27FC236}">
                  <a16:creationId xmlns:a16="http://schemas.microsoft.com/office/drawing/2014/main" id="{3301ED84-E1B6-95AB-26B0-E36C471A15BD}"/>
                </a:ext>
              </a:extLst>
            </p:cNvPr>
            <p:cNvSpPr/>
            <p:nvPr/>
          </p:nvSpPr>
          <p:spPr>
            <a:xfrm>
              <a:off x="3449978" y="1472762"/>
              <a:ext cx="1939172" cy="702000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90000"/>
                <a:hueOff val="0"/>
                <a:satOff val="0"/>
                <a:lumOff val="0"/>
                <a:alphaOff val="-16000"/>
              </a:schemeClr>
            </a:fillRef>
            <a:effectRef idx="0">
              <a:schemeClr val="accent4">
                <a:alpha val="90000"/>
                <a:hueOff val="0"/>
                <a:satOff val="0"/>
                <a:lumOff val="0"/>
                <a:alphaOff val="-1600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7" name="Arrow: Chevron 4">
              <a:extLst>
                <a:ext uri="{FF2B5EF4-FFF2-40B4-BE49-F238E27FC236}">
                  <a16:creationId xmlns:a16="http://schemas.microsoft.com/office/drawing/2014/main" id="{80ED06FB-CE82-E80F-8DF6-3F86934AC788}"/>
                </a:ext>
              </a:extLst>
            </p:cNvPr>
            <p:cNvSpPr txBox="1"/>
            <p:nvPr/>
          </p:nvSpPr>
          <p:spPr>
            <a:xfrm>
              <a:off x="3800978" y="1472762"/>
              <a:ext cx="1237172" cy="702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2007" tIns="17336" rIns="17336" bIns="17336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Employee Fails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9750442E-BF84-F5C9-966A-DEE23A3401AD}"/>
              </a:ext>
            </a:extLst>
          </p:cNvPr>
          <p:cNvGrpSpPr/>
          <p:nvPr/>
        </p:nvGrpSpPr>
        <p:grpSpPr>
          <a:xfrm>
            <a:off x="6123058" y="2565392"/>
            <a:ext cx="2271558" cy="1058224"/>
            <a:chOff x="5173150" y="1472762"/>
            <a:chExt cx="1939172" cy="702000"/>
          </a:xfrm>
        </p:grpSpPr>
        <p:sp>
          <p:nvSpPr>
            <p:cNvPr id="49" name="Arrow: Chevron 48">
              <a:extLst>
                <a:ext uri="{FF2B5EF4-FFF2-40B4-BE49-F238E27FC236}">
                  <a16:creationId xmlns:a16="http://schemas.microsoft.com/office/drawing/2014/main" id="{C7A94F03-FC10-7D73-F97C-E41748830E08}"/>
                </a:ext>
              </a:extLst>
            </p:cNvPr>
            <p:cNvSpPr/>
            <p:nvPr/>
          </p:nvSpPr>
          <p:spPr>
            <a:xfrm>
              <a:off x="5173150" y="1472762"/>
              <a:ext cx="1939172" cy="702000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90000"/>
                <a:hueOff val="0"/>
                <a:satOff val="0"/>
                <a:lumOff val="0"/>
                <a:alphaOff val="-24000"/>
              </a:schemeClr>
            </a:fillRef>
            <a:effectRef idx="0">
              <a:schemeClr val="accent4">
                <a:alpha val="90000"/>
                <a:hueOff val="0"/>
                <a:satOff val="0"/>
                <a:lumOff val="0"/>
                <a:alphaOff val="-2400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0" name="Arrow: Chevron 4">
              <a:extLst>
                <a:ext uri="{FF2B5EF4-FFF2-40B4-BE49-F238E27FC236}">
                  <a16:creationId xmlns:a16="http://schemas.microsoft.com/office/drawing/2014/main" id="{0ABEAF59-BB7F-BA9C-1B0A-1FE71BFFC88F}"/>
                </a:ext>
              </a:extLst>
            </p:cNvPr>
            <p:cNvSpPr txBox="1"/>
            <p:nvPr/>
          </p:nvSpPr>
          <p:spPr>
            <a:xfrm>
              <a:off x="5524150" y="1472762"/>
              <a:ext cx="1237172" cy="702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2007" tIns="17336" rIns="17336" bIns="17336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Issue Notice of Proposal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B3288301-B9B5-D9D7-A3B5-0A5CEFE8B28B}"/>
              </a:ext>
            </a:extLst>
          </p:cNvPr>
          <p:cNvGrpSpPr/>
          <p:nvPr/>
        </p:nvGrpSpPr>
        <p:grpSpPr>
          <a:xfrm>
            <a:off x="7983453" y="2571755"/>
            <a:ext cx="2271557" cy="1058224"/>
            <a:chOff x="6896322" y="1472762"/>
            <a:chExt cx="1939172" cy="702000"/>
          </a:xfrm>
        </p:grpSpPr>
        <p:sp>
          <p:nvSpPr>
            <p:cNvPr id="52" name="Arrow: Chevron 51">
              <a:extLst>
                <a:ext uri="{FF2B5EF4-FFF2-40B4-BE49-F238E27FC236}">
                  <a16:creationId xmlns:a16="http://schemas.microsoft.com/office/drawing/2014/main" id="{D6148931-BE34-B035-4F96-BEEB751FC404}"/>
                </a:ext>
              </a:extLst>
            </p:cNvPr>
            <p:cNvSpPr/>
            <p:nvPr/>
          </p:nvSpPr>
          <p:spPr>
            <a:xfrm>
              <a:off x="6896322" y="1472762"/>
              <a:ext cx="1939172" cy="702000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90000"/>
                <a:hueOff val="0"/>
                <a:satOff val="0"/>
                <a:lumOff val="0"/>
                <a:alphaOff val="-32000"/>
              </a:schemeClr>
            </a:fillRef>
            <a:effectRef idx="0">
              <a:schemeClr val="accent4">
                <a:alpha val="90000"/>
                <a:hueOff val="0"/>
                <a:satOff val="0"/>
                <a:lumOff val="0"/>
                <a:alphaOff val="-3200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3" name="Arrow: Chevron 4">
              <a:extLst>
                <a:ext uri="{FF2B5EF4-FFF2-40B4-BE49-F238E27FC236}">
                  <a16:creationId xmlns:a16="http://schemas.microsoft.com/office/drawing/2014/main" id="{9EBFC29E-7830-F06B-20DC-192386F19DE6}"/>
                </a:ext>
              </a:extLst>
            </p:cNvPr>
            <p:cNvSpPr txBox="1"/>
            <p:nvPr/>
          </p:nvSpPr>
          <p:spPr>
            <a:xfrm>
              <a:off x="7247322" y="1472762"/>
              <a:ext cx="1291693" cy="702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2007" tIns="17336" rIns="17336" bIns="17336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Employee Responds within 7 days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8AED957D-3584-2FBB-D87C-DD92ACDCECBA}"/>
              </a:ext>
            </a:extLst>
          </p:cNvPr>
          <p:cNvGrpSpPr/>
          <p:nvPr/>
        </p:nvGrpSpPr>
        <p:grpSpPr>
          <a:xfrm>
            <a:off x="9843847" y="2578119"/>
            <a:ext cx="2237649" cy="1058223"/>
            <a:chOff x="8619495" y="1472762"/>
            <a:chExt cx="1939172" cy="702000"/>
          </a:xfrm>
        </p:grpSpPr>
        <p:sp>
          <p:nvSpPr>
            <p:cNvPr id="55" name="Arrow: Chevron 54">
              <a:extLst>
                <a:ext uri="{FF2B5EF4-FFF2-40B4-BE49-F238E27FC236}">
                  <a16:creationId xmlns:a16="http://schemas.microsoft.com/office/drawing/2014/main" id="{355BCF80-DA79-B9E0-1C0E-45EF7AB7D497}"/>
                </a:ext>
              </a:extLst>
            </p:cNvPr>
            <p:cNvSpPr/>
            <p:nvPr/>
          </p:nvSpPr>
          <p:spPr>
            <a:xfrm>
              <a:off x="8619495" y="1472762"/>
              <a:ext cx="1939172" cy="702000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90000"/>
                <a:hueOff val="0"/>
                <a:satOff val="0"/>
                <a:lumOff val="0"/>
                <a:alphaOff val="-40000"/>
              </a:schemeClr>
            </a:fillRef>
            <a:effectRef idx="0">
              <a:schemeClr val="accent4">
                <a:alpha val="90000"/>
                <a:hueOff val="0"/>
                <a:satOff val="0"/>
                <a:lumOff val="0"/>
                <a:alphaOff val="-4000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6" name="Arrow: Chevron 4">
              <a:extLst>
                <a:ext uri="{FF2B5EF4-FFF2-40B4-BE49-F238E27FC236}">
                  <a16:creationId xmlns:a16="http://schemas.microsoft.com/office/drawing/2014/main" id="{32E42E31-EE71-8063-00A7-8398C32B0A29}"/>
                </a:ext>
              </a:extLst>
            </p:cNvPr>
            <p:cNvSpPr txBox="1"/>
            <p:nvPr/>
          </p:nvSpPr>
          <p:spPr>
            <a:xfrm>
              <a:off x="8970495" y="1472762"/>
              <a:ext cx="1492920" cy="702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2007" tIns="17336" rIns="17336" bIns="17336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Deciding Official Issues Notice of Decision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0D1AF358-93C1-6431-E1EC-4C28C6E68A22}"/>
              </a:ext>
            </a:extLst>
          </p:cNvPr>
          <p:cNvGrpSpPr/>
          <p:nvPr/>
        </p:nvGrpSpPr>
        <p:grpSpPr>
          <a:xfrm>
            <a:off x="2265636" y="4414000"/>
            <a:ext cx="1710966" cy="1251857"/>
            <a:chOff x="2395287" y="3957977"/>
            <a:chExt cx="1710966" cy="1251857"/>
          </a:xfrm>
        </p:grpSpPr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id="{3658DFEE-61A9-6929-273C-B621CD38835C}"/>
                </a:ext>
              </a:extLst>
            </p:cNvPr>
            <p:cNvSpPr/>
            <p:nvPr/>
          </p:nvSpPr>
          <p:spPr>
            <a:xfrm>
              <a:off x="2395287" y="3957977"/>
              <a:ext cx="1710966" cy="1251857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B138D368-ADD7-A39F-A4EB-DBA1AB3550B6}"/>
                </a:ext>
              </a:extLst>
            </p:cNvPr>
            <p:cNvSpPr txBox="1"/>
            <p:nvPr/>
          </p:nvSpPr>
          <p:spPr>
            <a:xfrm>
              <a:off x="2436374" y="4045296"/>
              <a:ext cx="162676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lvl="0" indent="-285750">
                <a:buFont typeface="Wingdings" panose="05000000000000000000" pitchFamily="2" charset="2"/>
                <a:buChar char="ü"/>
              </a:pPr>
              <a:r>
                <a:rPr lang="en-US" sz="1600" dirty="0"/>
                <a:t> Notice and Opportunity to improve</a:t>
              </a:r>
            </a:p>
            <a:p>
              <a:pPr marL="285750" lvl="0" indent="-285750">
                <a:buFont typeface="Wingdings" panose="05000000000000000000" pitchFamily="2" charset="2"/>
                <a:buChar char="ü"/>
              </a:pPr>
              <a:r>
                <a:rPr lang="en-US" sz="1600" dirty="0"/>
                <a:t>12 months</a:t>
              </a: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ED2FCE88-A5A6-C23B-BA81-3CBC2EE5B6E5}"/>
              </a:ext>
            </a:extLst>
          </p:cNvPr>
          <p:cNvGrpSpPr/>
          <p:nvPr/>
        </p:nvGrpSpPr>
        <p:grpSpPr>
          <a:xfrm>
            <a:off x="6103901" y="4321629"/>
            <a:ext cx="1942411" cy="1775196"/>
            <a:chOff x="6123058" y="3942668"/>
            <a:chExt cx="1942411" cy="1775196"/>
          </a:xfrm>
        </p:grpSpPr>
        <p:sp>
          <p:nvSpPr>
            <p:cNvPr id="58" name="Rectangle: Rounded Corners 57">
              <a:extLst>
                <a:ext uri="{FF2B5EF4-FFF2-40B4-BE49-F238E27FC236}">
                  <a16:creationId xmlns:a16="http://schemas.microsoft.com/office/drawing/2014/main" id="{C8863C51-4B75-5822-CACF-7058C514342A}"/>
                </a:ext>
              </a:extLst>
            </p:cNvPr>
            <p:cNvSpPr/>
            <p:nvPr/>
          </p:nvSpPr>
          <p:spPr>
            <a:xfrm>
              <a:off x="6123058" y="3942668"/>
              <a:ext cx="1870486" cy="160043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5A589396-6019-A561-5F83-D370064549EB}"/>
                </a:ext>
              </a:extLst>
            </p:cNvPr>
            <p:cNvSpPr txBox="1"/>
            <p:nvPr/>
          </p:nvSpPr>
          <p:spPr>
            <a:xfrm>
              <a:off x="6123058" y="4117426"/>
              <a:ext cx="1942411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lvl="0" indent="-285750">
                <a:buFont typeface="Wingdings" panose="05000000000000000000" pitchFamily="2" charset="2"/>
                <a:buChar char="ü"/>
              </a:pPr>
              <a:r>
                <a:rPr lang="en-US" sz="1600" dirty="0"/>
                <a:t>Element not met</a:t>
              </a:r>
            </a:p>
            <a:p>
              <a:pPr marL="285750" lvl="0" indent="-285750">
                <a:buFont typeface="Wingdings" panose="05000000000000000000" pitchFamily="2" charset="2"/>
                <a:buChar char="ü"/>
              </a:pPr>
              <a:r>
                <a:rPr lang="en-US" sz="1600" dirty="0"/>
                <a:t>Summary of PIP</a:t>
              </a:r>
            </a:p>
            <a:p>
              <a:pPr marL="285750" lvl="0" indent="-285750">
                <a:buFont typeface="Wingdings" panose="05000000000000000000" pitchFamily="2" charset="2"/>
                <a:buChar char="ü"/>
              </a:pPr>
              <a:r>
                <a:rPr lang="en-US" sz="1600" dirty="0"/>
                <a:t>Right to respond, representation, and appeal</a:t>
              </a:r>
            </a:p>
            <a:p>
              <a:endParaRPr lang="en-US" dirty="0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863E8D32-3E6D-E52D-565D-0951A3EFE375}"/>
              </a:ext>
            </a:extLst>
          </p:cNvPr>
          <p:cNvGrpSpPr/>
          <p:nvPr/>
        </p:nvGrpSpPr>
        <p:grpSpPr>
          <a:xfrm>
            <a:off x="9961290" y="4332589"/>
            <a:ext cx="2010293" cy="1175505"/>
            <a:chOff x="9961290" y="3962399"/>
            <a:chExt cx="2010293" cy="1175505"/>
          </a:xfrm>
        </p:grpSpPr>
        <p:sp>
          <p:nvSpPr>
            <p:cNvPr id="59" name="Rectangle: Rounded Corners 58">
              <a:extLst>
                <a:ext uri="{FF2B5EF4-FFF2-40B4-BE49-F238E27FC236}">
                  <a16:creationId xmlns:a16="http://schemas.microsoft.com/office/drawing/2014/main" id="{F35EF43F-254B-1337-DE78-DB50A75DCC59}"/>
                </a:ext>
              </a:extLst>
            </p:cNvPr>
            <p:cNvSpPr/>
            <p:nvPr/>
          </p:nvSpPr>
          <p:spPr>
            <a:xfrm>
              <a:off x="9961290" y="3962399"/>
              <a:ext cx="1722710" cy="957943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78DEFCA8-A6C8-C1DD-59A4-FBDD5457BFC9}"/>
                </a:ext>
              </a:extLst>
            </p:cNvPr>
            <p:cNvSpPr txBox="1"/>
            <p:nvPr/>
          </p:nvSpPr>
          <p:spPr>
            <a:xfrm>
              <a:off x="10029172" y="4029908"/>
              <a:ext cx="1942411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lvl="0" indent="-285750">
                <a:buFont typeface="Wingdings" panose="05000000000000000000" pitchFamily="2" charset="2"/>
                <a:buChar char="ü"/>
              </a:pPr>
              <a:r>
                <a:rPr lang="en-US" sz="1600" dirty="0"/>
                <a:t>Action</a:t>
              </a:r>
            </a:p>
            <a:p>
              <a:pPr marL="285750" lvl="0" indent="-285750">
                <a:buFont typeface="Wingdings" panose="05000000000000000000" pitchFamily="2" charset="2"/>
                <a:buChar char="ü"/>
              </a:pPr>
              <a:r>
                <a:rPr lang="en-US" sz="1600" dirty="0"/>
                <a:t>Justification</a:t>
              </a:r>
            </a:p>
            <a:p>
              <a:pPr marL="285750" lvl="0" indent="-285750">
                <a:buFont typeface="Wingdings" panose="05000000000000000000" pitchFamily="2" charset="2"/>
                <a:buChar char="ü"/>
              </a:pPr>
              <a:r>
                <a:rPr lang="en-US" sz="1600" dirty="0"/>
                <a:t>Appeal rights</a:t>
              </a:r>
            </a:p>
            <a:p>
              <a:endParaRPr lang="en-US" dirty="0"/>
            </a:p>
          </p:txBody>
        </p:sp>
      </p:grpSp>
      <p:sp>
        <p:nvSpPr>
          <p:cNvPr id="64" name="Arrow: Down 63">
            <a:extLst>
              <a:ext uri="{FF2B5EF4-FFF2-40B4-BE49-F238E27FC236}">
                <a16:creationId xmlns:a16="http://schemas.microsoft.com/office/drawing/2014/main" id="{3910CF46-D62A-747B-6676-8E10FD115F57}"/>
              </a:ext>
            </a:extLst>
          </p:cNvPr>
          <p:cNvSpPr/>
          <p:nvPr/>
        </p:nvSpPr>
        <p:spPr>
          <a:xfrm>
            <a:off x="6917263" y="3673266"/>
            <a:ext cx="315686" cy="598713"/>
          </a:xfrm>
          <a:prstGeom prst="down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Arrow: Down 64">
            <a:extLst>
              <a:ext uri="{FF2B5EF4-FFF2-40B4-BE49-F238E27FC236}">
                <a16:creationId xmlns:a16="http://schemas.microsoft.com/office/drawing/2014/main" id="{CAF36C4E-9A6F-346B-85E1-5CA7D28F49FC}"/>
              </a:ext>
            </a:extLst>
          </p:cNvPr>
          <p:cNvSpPr/>
          <p:nvPr/>
        </p:nvSpPr>
        <p:spPr>
          <a:xfrm>
            <a:off x="2985946" y="3733876"/>
            <a:ext cx="315686" cy="598713"/>
          </a:xfrm>
          <a:prstGeom prst="down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Arrow: Down 65">
            <a:extLst>
              <a:ext uri="{FF2B5EF4-FFF2-40B4-BE49-F238E27FC236}">
                <a16:creationId xmlns:a16="http://schemas.microsoft.com/office/drawing/2014/main" id="{131396DD-8F69-47FC-D8A4-730C266456CA}"/>
              </a:ext>
            </a:extLst>
          </p:cNvPr>
          <p:cNvSpPr/>
          <p:nvPr/>
        </p:nvSpPr>
        <p:spPr>
          <a:xfrm>
            <a:off x="10684691" y="3705766"/>
            <a:ext cx="315686" cy="598713"/>
          </a:xfrm>
          <a:prstGeom prst="down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2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5" grpId="0" animBg="1"/>
      <p:bldP spid="6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248" y="217298"/>
            <a:ext cx="11592911" cy="140053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+mn-lt"/>
              </a:rPr>
              <a:t>Chapter 75 Process</a:t>
            </a:r>
            <a:br>
              <a:rPr lang="en-US" sz="6000" b="1" dirty="0">
                <a:solidFill>
                  <a:schemeClr val="bg1"/>
                </a:solidFill>
                <a:latin typeface="+mn-lt"/>
              </a:rPr>
            </a:br>
            <a:r>
              <a:rPr lang="en-US" sz="4900" b="1" dirty="0">
                <a:solidFill>
                  <a:srgbClr val="FFC000"/>
                </a:solidFill>
                <a:latin typeface="+mn-lt"/>
              </a:rPr>
              <a:t>Misconduct/Generic Poor Performance</a:t>
            </a:r>
            <a:endParaRPr lang="en-US" sz="4900" b="1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F2B4671-E9DE-9E88-A7A9-076F89975631}"/>
              </a:ext>
            </a:extLst>
          </p:cNvPr>
          <p:cNvGrpSpPr/>
          <p:nvPr/>
        </p:nvGrpSpPr>
        <p:grpSpPr>
          <a:xfrm>
            <a:off x="1651536" y="2077444"/>
            <a:ext cx="2360723" cy="1094904"/>
            <a:chOff x="3633" y="1472762"/>
            <a:chExt cx="1939172" cy="702000"/>
          </a:xfrm>
        </p:grpSpPr>
        <p:sp>
          <p:nvSpPr>
            <p:cNvPr id="15" name="Arrow: Chevron 14">
              <a:extLst>
                <a:ext uri="{FF2B5EF4-FFF2-40B4-BE49-F238E27FC236}">
                  <a16:creationId xmlns:a16="http://schemas.microsoft.com/office/drawing/2014/main" id="{6E210641-9BF9-1980-9953-CEC30CFE9EC0}"/>
                </a:ext>
              </a:extLst>
            </p:cNvPr>
            <p:cNvSpPr/>
            <p:nvPr/>
          </p:nvSpPr>
          <p:spPr>
            <a:xfrm>
              <a:off x="3633" y="1472762"/>
              <a:ext cx="1939172" cy="702000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Arrow: Chevron 4">
              <a:extLst>
                <a:ext uri="{FF2B5EF4-FFF2-40B4-BE49-F238E27FC236}">
                  <a16:creationId xmlns:a16="http://schemas.microsoft.com/office/drawing/2014/main" id="{D8267CE2-0817-D70B-BC15-0BF470856F88}"/>
                </a:ext>
              </a:extLst>
            </p:cNvPr>
            <p:cNvSpPr txBox="1"/>
            <p:nvPr/>
          </p:nvSpPr>
          <p:spPr>
            <a:xfrm>
              <a:off x="354633" y="1472762"/>
              <a:ext cx="1340005" cy="702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6007" tIns="18669" rIns="18669" bIns="18669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Misconduct/</a:t>
              </a:r>
            </a:p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Generic Poor Performance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0397125-AF32-A412-2819-F5D984837F10}"/>
              </a:ext>
            </a:extLst>
          </p:cNvPr>
          <p:cNvGrpSpPr/>
          <p:nvPr/>
        </p:nvGrpSpPr>
        <p:grpSpPr>
          <a:xfrm>
            <a:off x="3865954" y="2089421"/>
            <a:ext cx="2499950" cy="1082927"/>
            <a:chOff x="1726805" y="1472762"/>
            <a:chExt cx="1939172" cy="702000"/>
          </a:xfrm>
        </p:grpSpPr>
        <p:sp>
          <p:nvSpPr>
            <p:cNvPr id="27" name="Arrow: Chevron 26">
              <a:extLst>
                <a:ext uri="{FF2B5EF4-FFF2-40B4-BE49-F238E27FC236}">
                  <a16:creationId xmlns:a16="http://schemas.microsoft.com/office/drawing/2014/main" id="{4D09F7F0-7FC0-D1E0-35DC-F3D959765DB0}"/>
                </a:ext>
              </a:extLst>
            </p:cNvPr>
            <p:cNvSpPr/>
            <p:nvPr/>
          </p:nvSpPr>
          <p:spPr>
            <a:xfrm>
              <a:off x="1726805" y="1472762"/>
              <a:ext cx="1939172" cy="702000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90000"/>
                <a:hueOff val="0"/>
                <a:satOff val="0"/>
                <a:lumOff val="0"/>
                <a:alphaOff val="-8000"/>
              </a:schemeClr>
            </a:fillRef>
            <a:effectRef idx="0">
              <a:schemeClr val="accent4">
                <a:alpha val="90000"/>
                <a:hueOff val="0"/>
                <a:satOff val="0"/>
                <a:lumOff val="0"/>
                <a:alphaOff val="-800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4" name="Arrow: Chevron 4">
              <a:extLst>
                <a:ext uri="{FF2B5EF4-FFF2-40B4-BE49-F238E27FC236}">
                  <a16:creationId xmlns:a16="http://schemas.microsoft.com/office/drawing/2014/main" id="{5CB81295-608E-00BD-701C-614069BD8A70}"/>
                </a:ext>
              </a:extLst>
            </p:cNvPr>
            <p:cNvSpPr txBox="1"/>
            <p:nvPr/>
          </p:nvSpPr>
          <p:spPr>
            <a:xfrm>
              <a:off x="2077805" y="1472762"/>
              <a:ext cx="1237172" cy="702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2007" tIns="17336" rIns="17336" bIns="17336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Issue Notice of Proposal</a:t>
              </a:r>
              <a:endParaRPr lang="en-US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EF984CD8-562C-AE61-843E-9F20FBC28FA1}"/>
              </a:ext>
            </a:extLst>
          </p:cNvPr>
          <p:cNvGrpSpPr/>
          <p:nvPr/>
        </p:nvGrpSpPr>
        <p:grpSpPr>
          <a:xfrm>
            <a:off x="6318427" y="2084395"/>
            <a:ext cx="2381387" cy="1082926"/>
            <a:chOff x="3449978" y="1472762"/>
            <a:chExt cx="1939172" cy="702000"/>
          </a:xfrm>
        </p:grpSpPr>
        <p:sp>
          <p:nvSpPr>
            <p:cNvPr id="36" name="Arrow: Chevron 35">
              <a:extLst>
                <a:ext uri="{FF2B5EF4-FFF2-40B4-BE49-F238E27FC236}">
                  <a16:creationId xmlns:a16="http://schemas.microsoft.com/office/drawing/2014/main" id="{3301ED84-E1B6-95AB-26B0-E36C471A15BD}"/>
                </a:ext>
              </a:extLst>
            </p:cNvPr>
            <p:cNvSpPr/>
            <p:nvPr/>
          </p:nvSpPr>
          <p:spPr>
            <a:xfrm>
              <a:off x="3449978" y="1472762"/>
              <a:ext cx="1939172" cy="702000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90000"/>
                <a:hueOff val="0"/>
                <a:satOff val="0"/>
                <a:lumOff val="0"/>
                <a:alphaOff val="-16000"/>
              </a:schemeClr>
            </a:fillRef>
            <a:effectRef idx="0">
              <a:schemeClr val="accent4">
                <a:alpha val="90000"/>
                <a:hueOff val="0"/>
                <a:satOff val="0"/>
                <a:lumOff val="0"/>
                <a:alphaOff val="-1600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7" name="Arrow: Chevron 4">
              <a:extLst>
                <a:ext uri="{FF2B5EF4-FFF2-40B4-BE49-F238E27FC236}">
                  <a16:creationId xmlns:a16="http://schemas.microsoft.com/office/drawing/2014/main" id="{80ED06FB-CE82-E80F-8DF6-3F86934AC788}"/>
                </a:ext>
              </a:extLst>
            </p:cNvPr>
            <p:cNvSpPr txBox="1"/>
            <p:nvPr/>
          </p:nvSpPr>
          <p:spPr>
            <a:xfrm>
              <a:off x="3800978" y="1472762"/>
              <a:ext cx="1237172" cy="702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2007" tIns="17336" rIns="17336" bIns="17336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Employee Responds within 7 days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8AED957D-3584-2FBB-D87C-DD92ACDCECBA}"/>
              </a:ext>
            </a:extLst>
          </p:cNvPr>
          <p:cNvGrpSpPr/>
          <p:nvPr/>
        </p:nvGrpSpPr>
        <p:grpSpPr>
          <a:xfrm>
            <a:off x="8652337" y="2097394"/>
            <a:ext cx="2237649" cy="1058223"/>
            <a:chOff x="8619495" y="1472762"/>
            <a:chExt cx="1939172" cy="702000"/>
          </a:xfrm>
        </p:grpSpPr>
        <p:sp>
          <p:nvSpPr>
            <p:cNvPr id="55" name="Arrow: Chevron 54">
              <a:extLst>
                <a:ext uri="{FF2B5EF4-FFF2-40B4-BE49-F238E27FC236}">
                  <a16:creationId xmlns:a16="http://schemas.microsoft.com/office/drawing/2014/main" id="{355BCF80-DA79-B9E0-1C0E-45EF7AB7D497}"/>
                </a:ext>
              </a:extLst>
            </p:cNvPr>
            <p:cNvSpPr/>
            <p:nvPr/>
          </p:nvSpPr>
          <p:spPr>
            <a:xfrm>
              <a:off x="8619495" y="1472762"/>
              <a:ext cx="1939172" cy="702000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90000"/>
                <a:hueOff val="0"/>
                <a:satOff val="0"/>
                <a:lumOff val="0"/>
                <a:alphaOff val="-40000"/>
              </a:schemeClr>
            </a:fillRef>
            <a:effectRef idx="0">
              <a:schemeClr val="accent4">
                <a:alpha val="90000"/>
                <a:hueOff val="0"/>
                <a:satOff val="0"/>
                <a:lumOff val="0"/>
                <a:alphaOff val="-4000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6" name="Arrow: Chevron 4">
              <a:extLst>
                <a:ext uri="{FF2B5EF4-FFF2-40B4-BE49-F238E27FC236}">
                  <a16:creationId xmlns:a16="http://schemas.microsoft.com/office/drawing/2014/main" id="{32E42E31-EE71-8063-00A7-8398C32B0A29}"/>
                </a:ext>
              </a:extLst>
            </p:cNvPr>
            <p:cNvSpPr txBox="1"/>
            <p:nvPr/>
          </p:nvSpPr>
          <p:spPr>
            <a:xfrm>
              <a:off x="8970495" y="1472762"/>
              <a:ext cx="1492920" cy="702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2007" tIns="17336" rIns="17336" bIns="17336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Deciding Official Issues Notice of Decision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0D1AF358-93C1-6431-E1EC-4C28C6E68A22}"/>
              </a:ext>
            </a:extLst>
          </p:cNvPr>
          <p:cNvGrpSpPr/>
          <p:nvPr/>
        </p:nvGrpSpPr>
        <p:grpSpPr>
          <a:xfrm>
            <a:off x="3750596" y="4152647"/>
            <a:ext cx="2567831" cy="2013329"/>
            <a:chOff x="2395287" y="3957977"/>
            <a:chExt cx="1757424" cy="2069523"/>
          </a:xfrm>
        </p:grpSpPr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id="{3658DFEE-61A9-6929-273C-B621CD38835C}"/>
                </a:ext>
              </a:extLst>
            </p:cNvPr>
            <p:cNvSpPr/>
            <p:nvPr/>
          </p:nvSpPr>
          <p:spPr>
            <a:xfrm>
              <a:off x="2395287" y="3957977"/>
              <a:ext cx="1710966" cy="2069523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B138D368-ADD7-A39F-A4EB-DBA1AB3550B6}"/>
                </a:ext>
              </a:extLst>
            </p:cNvPr>
            <p:cNvSpPr txBox="1"/>
            <p:nvPr/>
          </p:nvSpPr>
          <p:spPr>
            <a:xfrm>
              <a:off x="2436374" y="4045296"/>
              <a:ext cx="1716337" cy="16915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sz="1600" dirty="0"/>
                <a:t>Specific instances of poor performance/generic misconduct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sz="1600" dirty="0"/>
                <a:t> Right to respond/representation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sz="1600" dirty="0"/>
                <a:t>Appeal Rights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863E8D32-3E6D-E52D-565D-0951A3EFE375}"/>
              </a:ext>
            </a:extLst>
          </p:cNvPr>
          <p:cNvGrpSpPr/>
          <p:nvPr/>
        </p:nvGrpSpPr>
        <p:grpSpPr>
          <a:xfrm>
            <a:off x="8876250" y="4152647"/>
            <a:ext cx="2010293" cy="1175505"/>
            <a:chOff x="9961290" y="3962399"/>
            <a:chExt cx="2010293" cy="1175505"/>
          </a:xfrm>
        </p:grpSpPr>
        <p:sp>
          <p:nvSpPr>
            <p:cNvPr id="59" name="Rectangle: Rounded Corners 58">
              <a:extLst>
                <a:ext uri="{FF2B5EF4-FFF2-40B4-BE49-F238E27FC236}">
                  <a16:creationId xmlns:a16="http://schemas.microsoft.com/office/drawing/2014/main" id="{F35EF43F-254B-1337-DE78-DB50A75DCC59}"/>
                </a:ext>
              </a:extLst>
            </p:cNvPr>
            <p:cNvSpPr/>
            <p:nvPr/>
          </p:nvSpPr>
          <p:spPr>
            <a:xfrm>
              <a:off x="9961290" y="3962399"/>
              <a:ext cx="1722710" cy="957943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78DEFCA8-A6C8-C1DD-59A4-FBDD5457BFC9}"/>
                </a:ext>
              </a:extLst>
            </p:cNvPr>
            <p:cNvSpPr txBox="1"/>
            <p:nvPr/>
          </p:nvSpPr>
          <p:spPr>
            <a:xfrm>
              <a:off x="10029172" y="4029908"/>
              <a:ext cx="1942411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lvl="0" indent="-285750">
                <a:buFont typeface="Wingdings" panose="05000000000000000000" pitchFamily="2" charset="2"/>
                <a:buChar char="ü"/>
              </a:pPr>
              <a:r>
                <a:rPr lang="en-US" sz="1600" dirty="0"/>
                <a:t>Decision</a:t>
              </a:r>
            </a:p>
            <a:p>
              <a:pPr marL="285750" lvl="0" indent="-285750">
                <a:buFont typeface="Wingdings" panose="05000000000000000000" pitchFamily="2" charset="2"/>
                <a:buChar char="ü"/>
              </a:pPr>
              <a:r>
                <a:rPr lang="en-US" sz="1600" dirty="0"/>
                <a:t>Justification</a:t>
              </a:r>
            </a:p>
            <a:p>
              <a:pPr marL="285750" lvl="0" indent="-285750">
                <a:buFont typeface="Wingdings" panose="05000000000000000000" pitchFamily="2" charset="2"/>
                <a:buChar char="ü"/>
              </a:pPr>
              <a:r>
                <a:rPr lang="en-US" sz="1600" dirty="0"/>
                <a:t>Appeal rights</a:t>
              </a:r>
            </a:p>
            <a:p>
              <a:endParaRPr lang="en-US" dirty="0"/>
            </a:p>
          </p:txBody>
        </p:sp>
      </p:grpSp>
      <p:sp>
        <p:nvSpPr>
          <p:cNvPr id="65" name="Arrow: Down 64">
            <a:extLst>
              <a:ext uri="{FF2B5EF4-FFF2-40B4-BE49-F238E27FC236}">
                <a16:creationId xmlns:a16="http://schemas.microsoft.com/office/drawing/2014/main" id="{CAF36C4E-9A6F-346B-85E1-5CA7D28F49FC}"/>
              </a:ext>
            </a:extLst>
          </p:cNvPr>
          <p:cNvSpPr/>
          <p:nvPr/>
        </p:nvSpPr>
        <p:spPr>
          <a:xfrm>
            <a:off x="4800243" y="3387692"/>
            <a:ext cx="315686" cy="598713"/>
          </a:xfrm>
          <a:prstGeom prst="down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Arrow: Down 65">
            <a:extLst>
              <a:ext uri="{FF2B5EF4-FFF2-40B4-BE49-F238E27FC236}">
                <a16:creationId xmlns:a16="http://schemas.microsoft.com/office/drawing/2014/main" id="{131396DD-8F69-47FC-D8A4-730C266456CA}"/>
              </a:ext>
            </a:extLst>
          </p:cNvPr>
          <p:cNvSpPr/>
          <p:nvPr/>
        </p:nvSpPr>
        <p:spPr>
          <a:xfrm>
            <a:off x="9565711" y="3387692"/>
            <a:ext cx="315686" cy="598713"/>
          </a:xfrm>
          <a:prstGeom prst="down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696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2003 03 CG Unclassified Master">
  <a:themeElements>
    <a:clrScheme name="1_2003 03 CG Unclassified Master 4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1_2003 03 CG Unclassified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2003 03 CG Unclassified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3 03 CG Unclassified Mas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27081AA91AEF459764F9BACC3DFA0C" ma:contentTypeVersion="13" ma:contentTypeDescription="Create a new document." ma:contentTypeScope="" ma:versionID="82df1db97490df9080df9144d0b9f4e3">
  <xsd:schema xmlns:xsd="http://www.w3.org/2001/XMLSchema" xmlns:xs="http://www.w3.org/2001/XMLSchema" xmlns:p="http://schemas.microsoft.com/office/2006/metadata/properties" xmlns:ns2="05119671-51af-4a0f-aa50-c9bd38c9d9e8" xmlns:ns3="46c069c1-e0e2-437c-8f34-03a26d1db4c4" targetNamespace="http://schemas.microsoft.com/office/2006/metadata/properties" ma:root="true" ma:fieldsID="40281540e6bebf1a7f343980a3eff0e4" ns2:_="" ns3:_="">
    <xsd:import namespace="05119671-51af-4a0f-aa50-c9bd38c9d9e8"/>
    <xsd:import namespace="46c069c1-e0e2-437c-8f34-03a26d1db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19671-51af-4a0f-aa50-c9bd38c9d9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c069c1-e0e2-437c-8f34-03a26d1db4c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995bc7b-12e3-4f36-9ebe-c87ca9790074}" ma:internalName="TaxCatchAll" ma:showField="CatchAllData" ma:web="46c069c1-e0e2-437c-8f34-03a26d1db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5119671-51af-4a0f-aa50-c9bd38c9d9e8">
      <Terms xmlns="http://schemas.microsoft.com/office/infopath/2007/PartnerControls"/>
    </lcf76f155ced4ddcb4097134ff3c332f>
    <TaxCatchAll xmlns="46c069c1-e0e2-437c-8f34-03a26d1db4c4" xsi:nil="true"/>
  </documentManagement>
</p:properties>
</file>

<file path=customXml/itemProps1.xml><?xml version="1.0" encoding="utf-8"?>
<ds:datastoreItem xmlns:ds="http://schemas.openxmlformats.org/officeDocument/2006/customXml" ds:itemID="{4152C8C2-245F-432C-87B8-A419FB683AC6}">
  <ds:schemaRefs>
    <ds:schemaRef ds:uri="05119671-51af-4a0f-aa50-c9bd38c9d9e8"/>
    <ds:schemaRef ds:uri="46c069c1-e0e2-437c-8f34-03a26d1db4c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4889042-AB6F-4E0F-AEAF-826D0E9BD38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13F003-1A46-4B0C-AA51-22CB6611BFBC}">
  <ds:schemaRefs>
    <ds:schemaRef ds:uri="05119671-51af-4a0f-aa50-c9bd38c9d9e8"/>
    <ds:schemaRef ds:uri="46c069c1-e0e2-437c-8f34-03a26d1db4c4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703</Words>
  <Application>Microsoft Office PowerPoint</Application>
  <PresentationFormat>Widescreen</PresentationFormat>
  <Paragraphs>126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Franklin Gothic Book</vt:lpstr>
      <vt:lpstr>Publico</vt:lpstr>
      <vt:lpstr>Wingdings</vt:lpstr>
      <vt:lpstr>Office Theme</vt:lpstr>
      <vt:lpstr>1_2003 03 CG Unclassified Master</vt:lpstr>
      <vt:lpstr>TJAGLCS Training Package</vt:lpstr>
      <vt:lpstr>PowerPoint Presentation</vt:lpstr>
      <vt:lpstr>DISCIPLINARY ACTIONS FOR CIVILIANS </vt:lpstr>
      <vt:lpstr>The Conventional Wisdom</vt:lpstr>
      <vt:lpstr>Keys to Success</vt:lpstr>
      <vt:lpstr>Your Management Team</vt:lpstr>
      <vt:lpstr>Performance / Misconduct</vt:lpstr>
      <vt:lpstr>Chapter 43 Process Performance</vt:lpstr>
      <vt:lpstr>Chapter 75 Process Misconduct/Generic Poor Performance</vt:lpstr>
      <vt:lpstr>How to Decide on Punishment:  The Douglas Factors</vt:lpstr>
      <vt:lpstr>PowerPoint Presentation</vt:lpstr>
      <vt:lpstr>Avoid “Ward” Violations: Provide Complete Notice</vt:lpstr>
      <vt:lpstr>Progressive vs. Punitive Discipline</vt:lpstr>
      <vt:lpstr> </vt:lpstr>
    </vt:vector>
  </TitlesOfParts>
  <Company>JSP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Law of Federal Employment I: Introduction</dc:title>
  <dc:creator>Jones, Mary E MAJ USARMY HQDA TJAGLCS (US)</dc:creator>
  <cp:lastModifiedBy>Cross, Christopher C LTC USARMY HQDA TJAGLCS (USA)</cp:lastModifiedBy>
  <cp:revision>13</cp:revision>
  <cp:lastPrinted>2019-10-23T10:44:12Z</cp:lastPrinted>
  <dcterms:created xsi:type="dcterms:W3CDTF">2018-12-18T18:30:25Z</dcterms:created>
  <dcterms:modified xsi:type="dcterms:W3CDTF">2024-12-23T14:28:16Z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0x010100DA27081AA91AEF459764F9BACC3DFA0C</vt:lpwstr>
  </property>
  <property fmtid="{D5CDD505-2E9C-101B-9397-08002B2CF9AE}" pid="3" name="MediaServiceImageTags">
    <vt:lpwstr/>
  </property>
</Properties>
</file>